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Mango AC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oppins Bold" panose="020B0604020202020204" charset="0"/>
      <p:regular r:id="rId38"/>
    </p:embeddedFont>
    <p:embeddedFont>
      <p:font typeface="Poppins" panose="020B0604020202020204" charset="0"/>
      <p:regular r:id="rId39"/>
    </p:embeddedFont>
    <p:embeddedFont>
      <p:font typeface="Canva Sans" panose="020B0604020202020204" charset="0"/>
      <p:regular r:id="rId40"/>
    </p:embeddedFont>
    <p:embeddedFont>
      <p:font typeface="Lato Bold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Lato" panose="020B0604020202020204" charset="0"/>
      <p:regular r:id="rId43"/>
    </p:embeddedFont>
    <p:embeddedFont>
      <p:font typeface="HK Modular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5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11.pn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9.sv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21.svg"/><Relationship Id="rId27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18" Type="http://schemas.openxmlformats.org/officeDocument/2006/relationships/image" Target="../media/image61.svg"/><Relationship Id="rId26" Type="http://schemas.openxmlformats.org/officeDocument/2006/relationships/image" Target="../media/image67.svg"/><Relationship Id="rId3" Type="http://schemas.openxmlformats.org/officeDocument/2006/relationships/image" Target="../media/image40.svg"/><Relationship Id="rId21" Type="http://schemas.openxmlformats.org/officeDocument/2006/relationships/image" Target="../media/image64.svg"/><Relationship Id="rId7" Type="http://schemas.openxmlformats.org/officeDocument/2006/relationships/image" Target="../media/image56.svg"/><Relationship Id="rId12" Type="http://schemas.openxmlformats.org/officeDocument/2006/relationships/image" Target="../media/image14.pn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24" Type="http://schemas.openxmlformats.org/officeDocument/2006/relationships/image" Target="../media/image38.png"/><Relationship Id="rId5" Type="http://schemas.openxmlformats.org/officeDocument/2006/relationships/image" Target="../media/image54.svg"/><Relationship Id="rId15" Type="http://schemas.openxmlformats.org/officeDocument/2006/relationships/image" Target="../media/image58.svg"/><Relationship Id="rId23" Type="http://schemas.openxmlformats.org/officeDocument/2006/relationships/image" Target="../media/image48.svg"/><Relationship Id="rId10" Type="http://schemas.openxmlformats.org/officeDocument/2006/relationships/image" Target="../media/image7.png"/><Relationship Id="rId19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Relationship Id="rId14" Type="http://schemas.openxmlformats.org/officeDocument/2006/relationships/image" Target="../media/image30.png"/><Relationship Id="rId22" Type="http://schemas.openxmlformats.org/officeDocument/2006/relationships/image" Target="../media/image25.png"/><Relationship Id="rId27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18" Type="http://schemas.openxmlformats.org/officeDocument/2006/relationships/image" Target="../media/image61.svg"/><Relationship Id="rId26" Type="http://schemas.openxmlformats.org/officeDocument/2006/relationships/image" Target="../media/image67.svg"/><Relationship Id="rId3" Type="http://schemas.openxmlformats.org/officeDocument/2006/relationships/image" Target="../media/image40.svg"/><Relationship Id="rId21" Type="http://schemas.openxmlformats.org/officeDocument/2006/relationships/image" Target="../media/image64.svg"/><Relationship Id="rId7" Type="http://schemas.openxmlformats.org/officeDocument/2006/relationships/image" Target="../media/image56.svg"/><Relationship Id="rId12" Type="http://schemas.openxmlformats.org/officeDocument/2006/relationships/image" Target="../media/image14.pn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24" Type="http://schemas.openxmlformats.org/officeDocument/2006/relationships/image" Target="../media/image39.png"/><Relationship Id="rId5" Type="http://schemas.openxmlformats.org/officeDocument/2006/relationships/image" Target="../media/image54.svg"/><Relationship Id="rId15" Type="http://schemas.openxmlformats.org/officeDocument/2006/relationships/image" Target="../media/image58.svg"/><Relationship Id="rId23" Type="http://schemas.openxmlformats.org/officeDocument/2006/relationships/image" Target="../media/image48.svg"/><Relationship Id="rId10" Type="http://schemas.openxmlformats.org/officeDocument/2006/relationships/image" Target="../media/image7.png"/><Relationship Id="rId19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Relationship Id="rId14" Type="http://schemas.openxmlformats.org/officeDocument/2006/relationships/image" Target="../media/image30.png"/><Relationship Id="rId22" Type="http://schemas.openxmlformats.org/officeDocument/2006/relationships/image" Target="../media/image25.png"/><Relationship Id="rId27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18" Type="http://schemas.openxmlformats.org/officeDocument/2006/relationships/image" Target="../media/image61.svg"/><Relationship Id="rId26" Type="http://schemas.openxmlformats.org/officeDocument/2006/relationships/image" Target="../media/image37.png"/><Relationship Id="rId3" Type="http://schemas.openxmlformats.org/officeDocument/2006/relationships/image" Target="../media/image40.svg"/><Relationship Id="rId21" Type="http://schemas.openxmlformats.org/officeDocument/2006/relationships/image" Target="../media/image64.svg"/><Relationship Id="rId7" Type="http://schemas.openxmlformats.org/officeDocument/2006/relationships/image" Target="../media/image56.svg"/><Relationship Id="rId12" Type="http://schemas.openxmlformats.org/officeDocument/2006/relationships/image" Target="../media/image14.png"/><Relationship Id="rId17" Type="http://schemas.openxmlformats.org/officeDocument/2006/relationships/image" Target="../media/image32.png"/><Relationship Id="rId25" Type="http://schemas.openxmlformats.org/officeDocument/2006/relationships/image" Target="../media/image67.sv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24" Type="http://schemas.openxmlformats.org/officeDocument/2006/relationships/image" Target="../media/image36.png"/><Relationship Id="rId5" Type="http://schemas.openxmlformats.org/officeDocument/2006/relationships/image" Target="../media/image54.svg"/><Relationship Id="rId15" Type="http://schemas.openxmlformats.org/officeDocument/2006/relationships/image" Target="../media/image58.svg"/><Relationship Id="rId23" Type="http://schemas.openxmlformats.org/officeDocument/2006/relationships/image" Target="../media/image48.svg"/><Relationship Id="rId10" Type="http://schemas.openxmlformats.org/officeDocument/2006/relationships/image" Target="../media/image7.png"/><Relationship Id="rId19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Relationship Id="rId14" Type="http://schemas.openxmlformats.org/officeDocument/2006/relationships/image" Target="../media/image30.png"/><Relationship Id="rId22" Type="http://schemas.openxmlformats.org/officeDocument/2006/relationships/image" Target="../media/image25.png"/><Relationship Id="rId27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3.svg"/><Relationship Id="rId18" Type="http://schemas.openxmlformats.org/officeDocument/2006/relationships/image" Target="../media/image47.png"/><Relationship Id="rId3" Type="http://schemas.openxmlformats.org/officeDocument/2006/relationships/image" Target="../media/image73.svg"/><Relationship Id="rId21" Type="http://schemas.openxmlformats.org/officeDocument/2006/relationships/image" Target="../media/image49.png"/><Relationship Id="rId7" Type="http://schemas.openxmlformats.org/officeDocument/2006/relationships/image" Target="../media/image77.svg"/><Relationship Id="rId12" Type="http://schemas.openxmlformats.org/officeDocument/2006/relationships/image" Target="../media/image46.png"/><Relationship Id="rId17" Type="http://schemas.openxmlformats.org/officeDocument/2006/relationships/image" Target="../media/image46.svg"/><Relationship Id="rId2" Type="http://schemas.openxmlformats.org/officeDocument/2006/relationships/image" Target="../media/image41.png"/><Relationship Id="rId16" Type="http://schemas.openxmlformats.org/officeDocument/2006/relationships/image" Target="../media/image24.pn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27.svg"/><Relationship Id="rId10" Type="http://schemas.openxmlformats.org/officeDocument/2006/relationships/image" Target="../media/image45.png"/><Relationship Id="rId19" Type="http://schemas.openxmlformats.org/officeDocument/2006/relationships/image" Target="../media/image85.svg"/><Relationship Id="rId4" Type="http://schemas.openxmlformats.org/officeDocument/2006/relationships/image" Target="../media/image42.png"/><Relationship Id="rId9" Type="http://schemas.openxmlformats.org/officeDocument/2006/relationships/image" Target="../media/image79.svg"/><Relationship Id="rId14" Type="http://schemas.openxmlformats.org/officeDocument/2006/relationships/image" Target="../media/image14.png"/><Relationship Id="rId2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3.svg"/><Relationship Id="rId18" Type="http://schemas.openxmlformats.org/officeDocument/2006/relationships/image" Target="../media/image51.jpeg"/><Relationship Id="rId3" Type="http://schemas.openxmlformats.org/officeDocument/2006/relationships/image" Target="../media/image73.svg"/><Relationship Id="rId21" Type="http://schemas.openxmlformats.org/officeDocument/2006/relationships/image" Target="../media/image47.png"/><Relationship Id="rId7" Type="http://schemas.openxmlformats.org/officeDocument/2006/relationships/image" Target="../media/image77.svg"/><Relationship Id="rId12" Type="http://schemas.openxmlformats.org/officeDocument/2006/relationships/image" Target="../media/image46.png"/><Relationship Id="rId17" Type="http://schemas.openxmlformats.org/officeDocument/2006/relationships/image" Target="../media/image46.svg"/><Relationship Id="rId2" Type="http://schemas.openxmlformats.org/officeDocument/2006/relationships/image" Target="../media/image41.png"/><Relationship Id="rId16" Type="http://schemas.openxmlformats.org/officeDocument/2006/relationships/image" Target="../media/image24.png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27.svg"/><Relationship Id="rId23" Type="http://schemas.openxmlformats.org/officeDocument/2006/relationships/image" Target="../media/image54.jpeg"/><Relationship Id="rId10" Type="http://schemas.openxmlformats.org/officeDocument/2006/relationships/image" Target="../media/image45.png"/><Relationship Id="rId19" Type="http://schemas.openxmlformats.org/officeDocument/2006/relationships/image" Target="../media/image52.jpeg"/><Relationship Id="rId4" Type="http://schemas.openxmlformats.org/officeDocument/2006/relationships/image" Target="../media/image42.png"/><Relationship Id="rId9" Type="http://schemas.openxmlformats.org/officeDocument/2006/relationships/image" Target="../media/image79.svg"/><Relationship Id="rId14" Type="http://schemas.openxmlformats.org/officeDocument/2006/relationships/image" Target="../media/image14.png"/><Relationship Id="rId22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7.svg"/><Relationship Id="rId18" Type="http://schemas.openxmlformats.org/officeDocument/2006/relationships/image" Target="../media/image46.png"/><Relationship Id="rId3" Type="http://schemas.openxmlformats.org/officeDocument/2006/relationships/image" Target="../media/image73.svg"/><Relationship Id="rId21" Type="http://schemas.openxmlformats.org/officeDocument/2006/relationships/image" Target="../media/image85.svg"/><Relationship Id="rId7" Type="http://schemas.openxmlformats.org/officeDocument/2006/relationships/image" Target="../media/image77.svg"/><Relationship Id="rId12" Type="http://schemas.openxmlformats.org/officeDocument/2006/relationships/image" Target="../media/image14.png"/><Relationship Id="rId17" Type="http://schemas.openxmlformats.org/officeDocument/2006/relationships/image" Target="../media/image56.jpe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46.svg"/><Relationship Id="rId10" Type="http://schemas.openxmlformats.org/officeDocument/2006/relationships/image" Target="../media/image45.png"/><Relationship Id="rId19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79.sv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7.svg"/><Relationship Id="rId18" Type="http://schemas.openxmlformats.org/officeDocument/2006/relationships/image" Target="../media/image83.svg"/><Relationship Id="rId3" Type="http://schemas.openxmlformats.org/officeDocument/2006/relationships/image" Target="../media/image73.svg"/><Relationship Id="rId21" Type="http://schemas.openxmlformats.org/officeDocument/2006/relationships/image" Target="../media/image85.svg"/><Relationship Id="rId7" Type="http://schemas.openxmlformats.org/officeDocument/2006/relationships/image" Target="../media/image77.svg"/><Relationship Id="rId12" Type="http://schemas.openxmlformats.org/officeDocument/2006/relationships/image" Target="../media/image14.png"/><Relationship Id="rId17" Type="http://schemas.openxmlformats.org/officeDocument/2006/relationships/image" Target="../media/image46.png"/><Relationship Id="rId2" Type="http://schemas.openxmlformats.org/officeDocument/2006/relationships/image" Target="../media/image41.png"/><Relationship Id="rId16" Type="http://schemas.openxmlformats.org/officeDocument/2006/relationships/image" Target="../media/image57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46.svg"/><Relationship Id="rId10" Type="http://schemas.openxmlformats.org/officeDocument/2006/relationships/image" Target="../media/image45.png"/><Relationship Id="rId19" Type="http://schemas.openxmlformats.org/officeDocument/2006/relationships/image" Target="../media/image58.jpeg"/><Relationship Id="rId4" Type="http://schemas.openxmlformats.org/officeDocument/2006/relationships/image" Target="../media/image42.png"/><Relationship Id="rId9" Type="http://schemas.openxmlformats.org/officeDocument/2006/relationships/image" Target="../media/image79.sv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3.svg"/><Relationship Id="rId18" Type="http://schemas.openxmlformats.org/officeDocument/2006/relationships/image" Target="../media/image59.png"/><Relationship Id="rId3" Type="http://schemas.openxmlformats.org/officeDocument/2006/relationships/image" Target="../media/image14.svg"/><Relationship Id="rId7" Type="http://schemas.openxmlformats.org/officeDocument/2006/relationships/image" Target="../media/image83.svg"/><Relationship Id="rId12" Type="http://schemas.openxmlformats.org/officeDocument/2006/relationships/image" Target="../media/image41.png"/><Relationship Id="rId17" Type="http://schemas.openxmlformats.org/officeDocument/2006/relationships/image" Target="../media/image25.svg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5" Type="http://schemas.openxmlformats.org/officeDocument/2006/relationships/image" Target="../media/image85.svg"/><Relationship Id="rId15" Type="http://schemas.openxmlformats.org/officeDocument/2006/relationships/image" Target="../media/image19.svg"/><Relationship Id="rId10" Type="http://schemas.openxmlformats.org/officeDocument/2006/relationships/image" Target="../media/image43.png"/><Relationship Id="rId19" Type="http://schemas.openxmlformats.org/officeDocument/2006/relationships/image" Target="../media/image98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3.svg"/><Relationship Id="rId18" Type="http://schemas.openxmlformats.org/officeDocument/2006/relationships/image" Target="../media/image61.png"/><Relationship Id="rId3" Type="http://schemas.openxmlformats.org/officeDocument/2006/relationships/image" Target="../media/image14.svg"/><Relationship Id="rId7" Type="http://schemas.openxmlformats.org/officeDocument/2006/relationships/image" Target="../media/image83.svg"/><Relationship Id="rId12" Type="http://schemas.openxmlformats.org/officeDocument/2006/relationships/image" Target="../media/image41.png"/><Relationship Id="rId17" Type="http://schemas.openxmlformats.org/officeDocument/2006/relationships/image" Target="../media/image25.svg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5" Type="http://schemas.openxmlformats.org/officeDocument/2006/relationships/image" Target="../media/image85.svg"/><Relationship Id="rId15" Type="http://schemas.openxmlformats.org/officeDocument/2006/relationships/image" Target="../media/image19.svg"/><Relationship Id="rId10" Type="http://schemas.openxmlformats.org/officeDocument/2006/relationships/image" Target="../media/image43.png"/><Relationship Id="rId19" Type="http://schemas.openxmlformats.org/officeDocument/2006/relationships/image" Target="../media/image101.svg"/><Relationship Id="rId4" Type="http://schemas.openxmlformats.org/officeDocument/2006/relationships/image" Target="../media/image47.png"/><Relationship Id="rId9" Type="http://schemas.openxmlformats.org/officeDocument/2006/relationships/image" Target="../media/image27.sv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3.svg"/><Relationship Id="rId7" Type="http://schemas.openxmlformats.org/officeDocument/2006/relationships/image" Target="../media/image7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5.svg"/><Relationship Id="rId7" Type="http://schemas.openxmlformats.org/officeDocument/2006/relationships/image" Target="../media/image8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6.sv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7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svg"/><Relationship Id="rId7" Type="http://schemas.openxmlformats.org/officeDocument/2006/relationships/image" Target="../media/image8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5" Type="http://schemas.openxmlformats.org/officeDocument/2006/relationships/image" Target="../media/image36.sv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svg"/><Relationship Id="rId7" Type="http://schemas.openxmlformats.org/officeDocument/2006/relationships/image" Target="../media/image8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5" Type="http://schemas.openxmlformats.org/officeDocument/2006/relationships/image" Target="../media/image36.sv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8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6.svg"/><Relationship Id="rId3" Type="http://schemas.openxmlformats.org/officeDocument/2006/relationships/image" Target="../media/image85.svg"/><Relationship Id="rId7" Type="http://schemas.openxmlformats.org/officeDocument/2006/relationships/image" Target="../media/image36.svg"/><Relationship Id="rId12" Type="http://schemas.openxmlformats.org/officeDocument/2006/relationships/image" Target="../media/image64.png"/><Relationship Id="rId17" Type="http://schemas.openxmlformats.org/officeDocument/2006/relationships/image" Target="../media/image110.svg"/><Relationship Id="rId2" Type="http://schemas.openxmlformats.org/officeDocument/2006/relationships/image" Target="../media/image47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04.svg"/><Relationship Id="rId5" Type="http://schemas.openxmlformats.org/officeDocument/2006/relationships/image" Target="../media/image83.svg"/><Relationship Id="rId15" Type="http://schemas.openxmlformats.org/officeDocument/2006/relationships/image" Target="../media/image108.svg"/><Relationship Id="rId10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46.sv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5.sv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85.svg"/><Relationship Id="rId10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73.svg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112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8.png"/><Relationship Id="rId17" Type="http://schemas.openxmlformats.org/officeDocument/2006/relationships/image" Target="../media/image40.svg"/><Relationship Id="rId2" Type="http://schemas.openxmlformats.org/officeDocument/2006/relationships/image" Target="../media/image67.png"/><Relationship Id="rId16" Type="http://schemas.openxmlformats.org/officeDocument/2006/relationships/image" Target="../media/image21.png"/><Relationship Id="rId20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6.svg"/><Relationship Id="rId5" Type="http://schemas.openxmlformats.org/officeDocument/2006/relationships/image" Target="../media/image27.svg"/><Relationship Id="rId15" Type="http://schemas.openxmlformats.org/officeDocument/2006/relationships/image" Target="../media/image12.svg"/><Relationship Id="rId10" Type="http://schemas.openxmlformats.org/officeDocument/2006/relationships/image" Target="../media/image69.png"/><Relationship Id="rId19" Type="http://schemas.openxmlformats.org/officeDocument/2006/relationships/image" Target="../media/image38.svg"/><Relationship Id="rId4" Type="http://schemas.openxmlformats.org/officeDocument/2006/relationships/image" Target="../media/image14.png"/><Relationship Id="rId9" Type="http://schemas.openxmlformats.org/officeDocument/2006/relationships/image" Target="../media/image114.svg"/><Relationship Id="rId1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112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8.png"/><Relationship Id="rId17" Type="http://schemas.openxmlformats.org/officeDocument/2006/relationships/image" Target="../media/image40.svg"/><Relationship Id="rId2" Type="http://schemas.openxmlformats.org/officeDocument/2006/relationships/image" Target="../media/image67.png"/><Relationship Id="rId16" Type="http://schemas.openxmlformats.org/officeDocument/2006/relationships/image" Target="../media/image21.png"/><Relationship Id="rId20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6.svg"/><Relationship Id="rId5" Type="http://schemas.openxmlformats.org/officeDocument/2006/relationships/image" Target="../media/image27.svg"/><Relationship Id="rId15" Type="http://schemas.openxmlformats.org/officeDocument/2006/relationships/image" Target="../media/image12.svg"/><Relationship Id="rId10" Type="http://schemas.openxmlformats.org/officeDocument/2006/relationships/image" Target="../media/image69.png"/><Relationship Id="rId19" Type="http://schemas.openxmlformats.org/officeDocument/2006/relationships/image" Target="../media/image38.svg"/><Relationship Id="rId4" Type="http://schemas.openxmlformats.org/officeDocument/2006/relationships/image" Target="../media/image14.png"/><Relationship Id="rId9" Type="http://schemas.openxmlformats.org/officeDocument/2006/relationships/image" Target="../media/image114.svg"/><Relationship Id="rId1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112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8.png"/><Relationship Id="rId17" Type="http://schemas.openxmlformats.org/officeDocument/2006/relationships/image" Target="../media/image40.svg"/><Relationship Id="rId2" Type="http://schemas.openxmlformats.org/officeDocument/2006/relationships/image" Target="../media/image67.png"/><Relationship Id="rId16" Type="http://schemas.openxmlformats.org/officeDocument/2006/relationships/image" Target="../media/image21.pn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6.svg"/><Relationship Id="rId5" Type="http://schemas.openxmlformats.org/officeDocument/2006/relationships/image" Target="../media/image27.svg"/><Relationship Id="rId15" Type="http://schemas.openxmlformats.org/officeDocument/2006/relationships/image" Target="../media/image12.svg"/><Relationship Id="rId10" Type="http://schemas.openxmlformats.org/officeDocument/2006/relationships/image" Target="../media/image69.png"/><Relationship Id="rId19" Type="http://schemas.openxmlformats.org/officeDocument/2006/relationships/image" Target="../media/image38.svg"/><Relationship Id="rId4" Type="http://schemas.openxmlformats.org/officeDocument/2006/relationships/image" Target="../media/image14.png"/><Relationship Id="rId9" Type="http://schemas.openxmlformats.org/officeDocument/2006/relationships/image" Target="../media/image114.sv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112.svg"/><Relationship Id="rId21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8.png"/><Relationship Id="rId17" Type="http://schemas.openxmlformats.org/officeDocument/2006/relationships/image" Target="../media/image40.svg"/><Relationship Id="rId2" Type="http://schemas.openxmlformats.org/officeDocument/2006/relationships/image" Target="../media/image67.png"/><Relationship Id="rId16" Type="http://schemas.openxmlformats.org/officeDocument/2006/relationships/image" Target="../media/image21.png"/><Relationship Id="rId20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6.svg"/><Relationship Id="rId5" Type="http://schemas.openxmlformats.org/officeDocument/2006/relationships/image" Target="../media/image27.svg"/><Relationship Id="rId15" Type="http://schemas.openxmlformats.org/officeDocument/2006/relationships/image" Target="../media/image12.svg"/><Relationship Id="rId10" Type="http://schemas.openxmlformats.org/officeDocument/2006/relationships/image" Target="../media/image69.png"/><Relationship Id="rId19" Type="http://schemas.openxmlformats.org/officeDocument/2006/relationships/image" Target="../media/image38.svg"/><Relationship Id="rId4" Type="http://schemas.openxmlformats.org/officeDocument/2006/relationships/image" Target="../media/image14.png"/><Relationship Id="rId9" Type="http://schemas.openxmlformats.org/officeDocument/2006/relationships/image" Target="../media/image114.svg"/><Relationship Id="rId1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3.png"/><Relationship Id="rId26" Type="http://schemas.openxmlformats.org/officeDocument/2006/relationships/image" Target="../media/image46.sv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75.jpeg"/><Relationship Id="rId25" Type="http://schemas.openxmlformats.org/officeDocument/2006/relationships/image" Target="../media/image24.png"/><Relationship Id="rId2" Type="http://schemas.openxmlformats.org/officeDocument/2006/relationships/video" Target="../media/media1.mp4"/><Relationship Id="rId16" Type="http://schemas.openxmlformats.org/officeDocument/2006/relationships/image" Target="../media/image74.jpeg"/><Relationship Id="rId20" Type="http://schemas.openxmlformats.org/officeDocument/2006/relationships/image" Target="../media/image4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77.jpeg"/><Relationship Id="rId5" Type="http://schemas.microsoft.com/office/2007/relationships/media" Target="../media/media3.mp4"/><Relationship Id="rId15" Type="http://schemas.openxmlformats.org/officeDocument/2006/relationships/image" Target="../media/image36.svg"/><Relationship Id="rId23" Type="http://schemas.openxmlformats.org/officeDocument/2006/relationships/image" Target="../media/image76.jpeg"/><Relationship Id="rId28" Type="http://schemas.openxmlformats.org/officeDocument/2006/relationships/image" Target="../media/image79.jpeg"/><Relationship Id="rId10" Type="http://schemas.openxmlformats.org/officeDocument/2006/relationships/video" Target="../media/media5.mp4"/><Relationship Id="rId19" Type="http://schemas.openxmlformats.org/officeDocument/2006/relationships/image" Target="../media/image77.sv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9.png"/><Relationship Id="rId22" Type="http://schemas.openxmlformats.org/officeDocument/2006/relationships/image" Target="../media/image85.svg"/><Relationship Id="rId27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112.svg"/><Relationship Id="rId7" Type="http://schemas.openxmlformats.org/officeDocument/2006/relationships/image" Target="../media/image14.svg"/><Relationship Id="rId12" Type="http://schemas.openxmlformats.org/officeDocument/2006/relationships/image" Target="../media/image8.png"/><Relationship Id="rId17" Type="http://schemas.openxmlformats.org/officeDocument/2006/relationships/image" Target="../media/image40.svg"/><Relationship Id="rId2" Type="http://schemas.openxmlformats.org/officeDocument/2006/relationships/image" Target="../media/image67.png"/><Relationship Id="rId16" Type="http://schemas.openxmlformats.org/officeDocument/2006/relationships/image" Target="../media/image21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6.svg"/><Relationship Id="rId5" Type="http://schemas.openxmlformats.org/officeDocument/2006/relationships/image" Target="../media/image27.svg"/><Relationship Id="rId15" Type="http://schemas.openxmlformats.org/officeDocument/2006/relationships/image" Target="../media/image12.svg"/><Relationship Id="rId10" Type="http://schemas.openxmlformats.org/officeDocument/2006/relationships/image" Target="../media/image69.png"/><Relationship Id="rId19" Type="http://schemas.openxmlformats.org/officeDocument/2006/relationships/image" Target="../media/image38.svg"/><Relationship Id="rId4" Type="http://schemas.openxmlformats.org/officeDocument/2006/relationships/image" Target="../media/image14.png"/><Relationship Id="rId9" Type="http://schemas.openxmlformats.org/officeDocument/2006/relationships/image" Target="../media/image114.svg"/><Relationship Id="rId1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3.png"/><Relationship Id="rId3" Type="http://schemas.openxmlformats.org/officeDocument/2006/relationships/image" Target="../media/image1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17" Type="http://schemas.openxmlformats.org/officeDocument/2006/relationships/image" Target="../media/image129.svg"/><Relationship Id="rId2" Type="http://schemas.openxmlformats.org/officeDocument/2006/relationships/image" Target="../media/image68.png"/><Relationship Id="rId16" Type="http://schemas.openxmlformats.org/officeDocument/2006/relationships/image" Target="../media/image8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0.svg"/><Relationship Id="rId5" Type="http://schemas.openxmlformats.org/officeDocument/2006/relationships/image" Target="../media/image116.svg"/><Relationship Id="rId15" Type="http://schemas.openxmlformats.org/officeDocument/2006/relationships/image" Target="../media/image8.svg"/><Relationship Id="rId10" Type="http://schemas.openxmlformats.org/officeDocument/2006/relationships/image" Target="../media/image16.png"/><Relationship Id="rId19" Type="http://schemas.openxmlformats.org/officeDocument/2006/relationships/image" Target="../media/image6.svg"/><Relationship Id="rId4" Type="http://schemas.openxmlformats.org/officeDocument/2006/relationships/image" Target="../media/image69.png"/><Relationship Id="rId9" Type="http://schemas.openxmlformats.org/officeDocument/2006/relationships/image" Target="../media/image12.sv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27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27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27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6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18" Type="http://schemas.openxmlformats.org/officeDocument/2006/relationships/image" Target="../media/image61.svg"/><Relationship Id="rId26" Type="http://schemas.openxmlformats.org/officeDocument/2006/relationships/image" Target="../media/image67.svg"/><Relationship Id="rId3" Type="http://schemas.openxmlformats.org/officeDocument/2006/relationships/image" Target="../media/image40.svg"/><Relationship Id="rId21" Type="http://schemas.openxmlformats.org/officeDocument/2006/relationships/image" Target="../media/image64.svg"/><Relationship Id="rId7" Type="http://schemas.openxmlformats.org/officeDocument/2006/relationships/image" Target="../media/image56.svg"/><Relationship Id="rId12" Type="http://schemas.openxmlformats.org/officeDocument/2006/relationships/image" Target="../media/image14.pn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24" Type="http://schemas.openxmlformats.org/officeDocument/2006/relationships/image" Target="../media/image35.png"/><Relationship Id="rId5" Type="http://schemas.openxmlformats.org/officeDocument/2006/relationships/image" Target="../media/image54.svg"/><Relationship Id="rId15" Type="http://schemas.openxmlformats.org/officeDocument/2006/relationships/image" Target="../media/image58.svg"/><Relationship Id="rId23" Type="http://schemas.openxmlformats.org/officeDocument/2006/relationships/image" Target="../media/image48.svg"/><Relationship Id="rId10" Type="http://schemas.openxmlformats.org/officeDocument/2006/relationships/image" Target="../media/image7.png"/><Relationship Id="rId19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Relationship Id="rId14" Type="http://schemas.openxmlformats.org/officeDocument/2006/relationships/image" Target="../media/image30.png"/><Relationship Id="rId22" Type="http://schemas.openxmlformats.org/officeDocument/2006/relationships/image" Target="../media/image25.png"/><Relationship Id="rId2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47537" y="8736564"/>
            <a:ext cx="415317" cy="415317"/>
          </a:xfrm>
          <a:custGeom>
            <a:avLst/>
            <a:gdLst/>
            <a:ahLst/>
            <a:cxnLst/>
            <a:rect l="l" t="t" r="r" b="b"/>
            <a:pathLst>
              <a:path w="415317" h="415317">
                <a:moveTo>
                  <a:pt x="0" y="0"/>
                </a:moveTo>
                <a:lnTo>
                  <a:pt x="415317" y="0"/>
                </a:lnTo>
                <a:lnTo>
                  <a:pt x="415317" y="415317"/>
                </a:lnTo>
                <a:lnTo>
                  <a:pt x="0" y="41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35573" y="8372475"/>
            <a:ext cx="1935641" cy="1914525"/>
          </a:xfrm>
          <a:custGeom>
            <a:avLst/>
            <a:gdLst/>
            <a:ahLst/>
            <a:cxnLst/>
            <a:rect l="l" t="t" r="r" b="b"/>
            <a:pathLst>
              <a:path w="1935641" h="1914525">
                <a:moveTo>
                  <a:pt x="0" y="0"/>
                </a:moveTo>
                <a:lnTo>
                  <a:pt x="1935641" y="0"/>
                </a:lnTo>
                <a:lnTo>
                  <a:pt x="1935641" y="1914525"/>
                </a:lnTo>
                <a:lnTo>
                  <a:pt x="0" y="191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638114" y="8026410"/>
            <a:ext cx="2773814" cy="1805501"/>
          </a:xfrm>
          <a:custGeom>
            <a:avLst/>
            <a:gdLst/>
            <a:ahLst/>
            <a:cxnLst/>
            <a:rect l="l" t="t" r="r" b="b"/>
            <a:pathLst>
              <a:path w="2773814" h="1805501">
                <a:moveTo>
                  <a:pt x="0" y="0"/>
                </a:moveTo>
                <a:lnTo>
                  <a:pt x="2773814" y="0"/>
                </a:lnTo>
                <a:lnTo>
                  <a:pt x="2773814" y="1805501"/>
                </a:lnTo>
                <a:lnTo>
                  <a:pt x="0" y="1805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428981" y="8740611"/>
            <a:ext cx="3586845" cy="33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  <a:spcBef>
                <a:spcPct val="0"/>
              </a:spcBef>
            </a:pPr>
            <a:r>
              <a:rPr lang="en-US" sz="2028">
                <a:solidFill>
                  <a:srgbClr val="350916"/>
                </a:solidFill>
                <a:latin typeface="Lato"/>
                <a:ea typeface="Lato"/>
                <a:cs typeface="Lato"/>
                <a:sym typeface="Lato"/>
              </a:rPr>
              <a:t>The Dessert Spot</a:t>
            </a:r>
          </a:p>
        </p:txBody>
      </p:sp>
      <p:sp>
        <p:nvSpPr>
          <p:cNvPr id="6" name="Freeform 6"/>
          <p:cNvSpPr/>
          <p:nvPr/>
        </p:nvSpPr>
        <p:spPr>
          <a:xfrm>
            <a:off x="9919072" y="-326303"/>
            <a:ext cx="2613857" cy="1991284"/>
          </a:xfrm>
          <a:custGeom>
            <a:avLst/>
            <a:gdLst/>
            <a:ahLst/>
            <a:cxnLst/>
            <a:rect l="l" t="t" r="r" b="b"/>
            <a:pathLst>
              <a:path w="2613857" h="1991284">
                <a:moveTo>
                  <a:pt x="0" y="0"/>
                </a:moveTo>
                <a:lnTo>
                  <a:pt x="2613857" y="0"/>
                </a:lnTo>
                <a:lnTo>
                  <a:pt x="2613857" y="1991283"/>
                </a:lnTo>
                <a:lnTo>
                  <a:pt x="0" y="19912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274522" y="1170964"/>
            <a:ext cx="1738956" cy="1248887"/>
          </a:xfrm>
          <a:custGeom>
            <a:avLst/>
            <a:gdLst/>
            <a:ahLst/>
            <a:cxnLst/>
            <a:rect l="l" t="t" r="r" b="b"/>
            <a:pathLst>
              <a:path w="1738956" h="1248887">
                <a:moveTo>
                  <a:pt x="0" y="0"/>
                </a:moveTo>
                <a:lnTo>
                  <a:pt x="1738956" y="0"/>
                </a:lnTo>
                <a:lnTo>
                  <a:pt x="1738956" y="1248887"/>
                </a:lnTo>
                <a:lnTo>
                  <a:pt x="0" y="1248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74243" y="2419851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2336979">
            <a:off x="2497161" y="-2703992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56361" y="-855084"/>
            <a:ext cx="2127477" cy="1883784"/>
          </a:xfrm>
          <a:custGeom>
            <a:avLst/>
            <a:gdLst/>
            <a:ahLst/>
            <a:cxnLst/>
            <a:rect l="l" t="t" r="r" b="b"/>
            <a:pathLst>
              <a:path w="2127477" h="1883784">
                <a:moveTo>
                  <a:pt x="0" y="0"/>
                </a:moveTo>
                <a:lnTo>
                  <a:pt x="2127477" y="0"/>
                </a:lnTo>
                <a:lnTo>
                  <a:pt x="2127477" y="1883784"/>
                </a:lnTo>
                <a:lnTo>
                  <a:pt x="0" y="1883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8000"/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3630138" y="8263925"/>
            <a:ext cx="2392557" cy="1718291"/>
          </a:xfrm>
          <a:custGeom>
            <a:avLst/>
            <a:gdLst/>
            <a:ahLst/>
            <a:cxnLst/>
            <a:rect l="l" t="t" r="r" b="b"/>
            <a:pathLst>
              <a:path w="2392557" h="1718291">
                <a:moveTo>
                  <a:pt x="0" y="0"/>
                </a:moveTo>
                <a:lnTo>
                  <a:pt x="2392558" y="0"/>
                </a:lnTo>
                <a:lnTo>
                  <a:pt x="2392558" y="1718291"/>
                </a:lnTo>
                <a:lnTo>
                  <a:pt x="0" y="1718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73729" y="-177646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8" y="0"/>
                </a:lnTo>
                <a:lnTo>
                  <a:pt x="3946108" y="3946107"/>
                </a:lnTo>
                <a:lnTo>
                  <a:pt x="0" y="39461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631697">
            <a:off x="-330245" y="6791832"/>
            <a:ext cx="2356395" cy="4349051"/>
          </a:xfrm>
          <a:custGeom>
            <a:avLst/>
            <a:gdLst/>
            <a:ahLst/>
            <a:cxnLst/>
            <a:rect l="l" t="t" r="r" b="b"/>
            <a:pathLst>
              <a:path w="2356395" h="4349051">
                <a:moveTo>
                  <a:pt x="0" y="0"/>
                </a:moveTo>
                <a:lnTo>
                  <a:pt x="2356395" y="0"/>
                </a:lnTo>
                <a:lnTo>
                  <a:pt x="2356395" y="4349050"/>
                </a:lnTo>
                <a:lnTo>
                  <a:pt x="0" y="43490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5456" y="8761783"/>
            <a:ext cx="197070" cy="390098"/>
          </a:xfrm>
          <a:custGeom>
            <a:avLst/>
            <a:gdLst/>
            <a:ahLst/>
            <a:cxnLst/>
            <a:rect l="l" t="t" r="r" b="b"/>
            <a:pathLst>
              <a:path w="197070" h="390098">
                <a:moveTo>
                  <a:pt x="0" y="0"/>
                </a:moveTo>
                <a:lnTo>
                  <a:pt x="197070" y="0"/>
                </a:lnTo>
                <a:lnTo>
                  <a:pt x="197070" y="390098"/>
                </a:lnTo>
                <a:lnTo>
                  <a:pt x="0" y="3900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804421" y="8693447"/>
            <a:ext cx="501550" cy="501550"/>
          </a:xfrm>
          <a:custGeom>
            <a:avLst/>
            <a:gdLst/>
            <a:ahLst/>
            <a:cxnLst/>
            <a:rect l="l" t="t" r="r" b="b"/>
            <a:pathLst>
              <a:path w="501550" h="501550">
                <a:moveTo>
                  <a:pt x="0" y="0"/>
                </a:moveTo>
                <a:lnTo>
                  <a:pt x="501550" y="0"/>
                </a:lnTo>
                <a:lnTo>
                  <a:pt x="501550" y="501550"/>
                </a:lnTo>
                <a:lnTo>
                  <a:pt x="0" y="5015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4147" y="8787119"/>
            <a:ext cx="2035991" cy="69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2028">
                <a:solidFill>
                  <a:srgbClr val="350916"/>
                </a:solidFill>
                <a:latin typeface="Lato"/>
                <a:ea typeface="Lato"/>
                <a:cs typeface="Lato"/>
                <a:sym typeface="Lato"/>
              </a:rPr>
              <a:t>The Dessert Spot</a:t>
            </a:r>
          </a:p>
          <a:p>
            <a:pPr algn="l">
              <a:lnSpc>
                <a:spcPts val="2840"/>
              </a:lnSpc>
              <a:spcBef>
                <a:spcPct val="0"/>
              </a:spcBef>
            </a:pPr>
            <a:endParaRPr lang="en-US" sz="2028">
              <a:solidFill>
                <a:srgbClr val="35091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Freeform 17"/>
          <p:cNvSpPr/>
          <p:nvPr/>
        </p:nvSpPr>
        <p:spPr>
          <a:xfrm rot="9486157">
            <a:off x="1481394" y="7026603"/>
            <a:ext cx="1220868" cy="1753205"/>
          </a:xfrm>
          <a:custGeom>
            <a:avLst/>
            <a:gdLst/>
            <a:ahLst/>
            <a:cxnLst/>
            <a:rect l="l" t="t" r="r" b="b"/>
            <a:pathLst>
              <a:path w="1220868" h="1753205">
                <a:moveTo>
                  <a:pt x="0" y="0"/>
                </a:moveTo>
                <a:lnTo>
                  <a:pt x="1220868" y="0"/>
                </a:lnTo>
                <a:lnTo>
                  <a:pt x="1220868" y="1753205"/>
                </a:lnTo>
                <a:lnTo>
                  <a:pt x="0" y="175320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9442556">
            <a:off x="3903471" y="875398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5"/>
                </a:lnTo>
                <a:lnTo>
                  <a:pt x="0" y="157916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263820">
            <a:off x="14742398" y="513093"/>
            <a:ext cx="2852830" cy="2585377"/>
          </a:xfrm>
          <a:custGeom>
            <a:avLst/>
            <a:gdLst/>
            <a:ahLst/>
            <a:cxnLst/>
            <a:rect l="l" t="t" r="r" b="b"/>
            <a:pathLst>
              <a:path w="2852830" h="2585377">
                <a:moveTo>
                  <a:pt x="0" y="0"/>
                </a:moveTo>
                <a:lnTo>
                  <a:pt x="2852830" y="0"/>
                </a:lnTo>
                <a:lnTo>
                  <a:pt x="2852830" y="2585378"/>
                </a:lnTo>
                <a:lnTo>
                  <a:pt x="0" y="258537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-700218" y="3514505"/>
            <a:ext cx="10389851" cy="216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3"/>
              </a:lnSpc>
            </a:pPr>
            <a:r>
              <a:rPr lang="en-US" sz="8750">
                <a:solidFill>
                  <a:srgbClr val="5F8D59"/>
                </a:solidFill>
                <a:latin typeface="Mango AC"/>
                <a:ea typeface="Mango AC"/>
                <a:cs typeface="Mango AC"/>
                <a:sym typeface="Mango AC"/>
              </a:rPr>
              <a:t>The Dessert Spot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01731" y="4575665"/>
            <a:ext cx="12003325" cy="416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6"/>
              </a:lnSpc>
            </a:pPr>
            <a:r>
              <a:rPr lang="en-US" sz="4753">
                <a:solidFill>
                  <a:srgbClr val="D41574"/>
                </a:solidFill>
                <a:latin typeface="Mango AC"/>
                <a:ea typeface="Mango AC"/>
                <a:cs typeface="Mango AC"/>
                <a:sym typeface="Mango AC"/>
              </a:rPr>
              <a:t>"The Dessert Spot Bakery" is a Bakery shop where you can enjoy delicious treats made with love and the best ingredients , where every bite tells a story.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302" y="-2607264"/>
            <a:ext cx="0" cy="15773061"/>
          </a:xfrm>
          <a:prstGeom prst="line">
            <a:avLst/>
          </a:prstGeom>
          <a:ln w="19050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3070675">
            <a:off x="-3160287" y="2498160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70675">
            <a:off x="15796167" y="1473479"/>
            <a:ext cx="5522988" cy="4649352"/>
          </a:xfrm>
          <a:custGeom>
            <a:avLst/>
            <a:gdLst/>
            <a:ahLst/>
            <a:cxnLst/>
            <a:rect l="l" t="t" r="r" b="b"/>
            <a:pathLst>
              <a:path w="5522988" h="4649352">
                <a:moveTo>
                  <a:pt x="0" y="0"/>
                </a:moveTo>
                <a:lnTo>
                  <a:pt x="5522988" y="0"/>
                </a:lnTo>
                <a:lnTo>
                  <a:pt x="5522988" y="4649352"/>
                </a:lnTo>
                <a:lnTo>
                  <a:pt x="0" y="464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5323" y="-2729403"/>
            <a:ext cx="4886675" cy="4833365"/>
          </a:xfrm>
          <a:custGeom>
            <a:avLst/>
            <a:gdLst/>
            <a:ahLst/>
            <a:cxnLst/>
            <a:rect l="l" t="t" r="r" b="b"/>
            <a:pathLst>
              <a:path w="4886675" h="4833365">
                <a:moveTo>
                  <a:pt x="0" y="0"/>
                </a:moveTo>
                <a:lnTo>
                  <a:pt x="4886675" y="0"/>
                </a:lnTo>
                <a:lnTo>
                  <a:pt x="4886675" y="4833366"/>
                </a:lnTo>
                <a:lnTo>
                  <a:pt x="0" y="483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0138" y="398507"/>
            <a:ext cx="876072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Buyer persona</a:t>
            </a:r>
          </a:p>
        </p:txBody>
      </p:sp>
      <p:sp>
        <p:nvSpPr>
          <p:cNvPr id="7" name="Freeform 7"/>
          <p:cNvSpPr/>
          <p:nvPr/>
        </p:nvSpPr>
        <p:spPr>
          <a:xfrm>
            <a:off x="16096729" y="1431664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7"/>
                </a:lnTo>
                <a:lnTo>
                  <a:pt x="0" y="13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42556">
            <a:off x="8951785" y="40016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2" y="0"/>
                </a:lnTo>
                <a:lnTo>
                  <a:pt x="1888132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426997"/>
            <a:ext cx="3289939" cy="3320122"/>
          </a:xfrm>
          <a:custGeom>
            <a:avLst/>
            <a:gdLst/>
            <a:ahLst/>
            <a:cxnLst/>
            <a:rect l="l" t="t" r="r" b="b"/>
            <a:pathLst>
              <a:path w="3289939" h="3320122">
                <a:moveTo>
                  <a:pt x="0" y="0"/>
                </a:moveTo>
                <a:lnTo>
                  <a:pt x="3289939" y="0"/>
                </a:lnTo>
                <a:lnTo>
                  <a:pt x="3289939" y="3320122"/>
                </a:lnTo>
                <a:lnTo>
                  <a:pt x="0" y="3320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2373" y="2347103"/>
            <a:ext cx="498906" cy="643806"/>
          </a:xfrm>
          <a:custGeom>
            <a:avLst/>
            <a:gdLst/>
            <a:ahLst/>
            <a:cxnLst/>
            <a:rect l="l" t="t" r="r" b="b"/>
            <a:pathLst>
              <a:path w="498906" h="643806">
                <a:moveTo>
                  <a:pt x="0" y="0"/>
                </a:moveTo>
                <a:lnTo>
                  <a:pt x="498906" y="0"/>
                </a:lnTo>
                <a:lnTo>
                  <a:pt x="498906" y="643806"/>
                </a:lnTo>
                <a:lnTo>
                  <a:pt x="0" y="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62584" y="2347103"/>
            <a:ext cx="3448274" cy="3479910"/>
          </a:xfrm>
          <a:custGeom>
            <a:avLst/>
            <a:gdLst/>
            <a:ahLst/>
            <a:cxnLst/>
            <a:rect l="l" t="t" r="r" b="b"/>
            <a:pathLst>
              <a:path w="3448274" h="3479910">
                <a:moveTo>
                  <a:pt x="0" y="0"/>
                </a:moveTo>
                <a:lnTo>
                  <a:pt x="3448275" y="0"/>
                </a:lnTo>
                <a:lnTo>
                  <a:pt x="3448275" y="3479910"/>
                </a:lnTo>
                <a:lnTo>
                  <a:pt x="0" y="3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53504" y="2292381"/>
            <a:ext cx="666434" cy="698528"/>
          </a:xfrm>
          <a:custGeom>
            <a:avLst/>
            <a:gdLst/>
            <a:ahLst/>
            <a:cxnLst/>
            <a:rect l="l" t="t" r="r" b="b"/>
            <a:pathLst>
              <a:path w="666434" h="698528">
                <a:moveTo>
                  <a:pt x="0" y="0"/>
                </a:moveTo>
                <a:lnTo>
                  <a:pt x="666434" y="0"/>
                </a:lnTo>
                <a:lnTo>
                  <a:pt x="666434" y="698528"/>
                </a:lnTo>
                <a:lnTo>
                  <a:pt x="0" y="6985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6027038"/>
            <a:ext cx="7071953" cy="3934577"/>
          </a:xfrm>
          <a:custGeom>
            <a:avLst/>
            <a:gdLst/>
            <a:ahLst/>
            <a:cxnLst/>
            <a:rect l="l" t="t" r="r" b="b"/>
            <a:pathLst>
              <a:path w="7071953" h="3934577">
                <a:moveTo>
                  <a:pt x="0" y="0"/>
                </a:moveTo>
                <a:lnTo>
                  <a:pt x="7071953" y="0"/>
                </a:lnTo>
                <a:lnTo>
                  <a:pt x="7071953" y="3934577"/>
                </a:lnTo>
                <a:lnTo>
                  <a:pt x="0" y="3934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370">
            <a:off x="5780309" y="7749327"/>
            <a:ext cx="2261098" cy="2195321"/>
          </a:xfrm>
          <a:custGeom>
            <a:avLst/>
            <a:gdLst/>
            <a:ahLst/>
            <a:cxnLst/>
            <a:rect l="l" t="t" r="r" b="b"/>
            <a:pathLst>
              <a:path w="2261098" h="2195321">
                <a:moveTo>
                  <a:pt x="0" y="0"/>
                </a:moveTo>
                <a:lnTo>
                  <a:pt x="2261099" y="0"/>
                </a:lnTo>
                <a:lnTo>
                  <a:pt x="2261099" y="2195320"/>
                </a:lnTo>
                <a:lnTo>
                  <a:pt x="0" y="2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082532" y="49656"/>
            <a:ext cx="3998128" cy="3521532"/>
          </a:xfrm>
          <a:custGeom>
            <a:avLst/>
            <a:gdLst/>
            <a:ahLst/>
            <a:cxnLst/>
            <a:rect l="l" t="t" r="r" b="b"/>
            <a:pathLst>
              <a:path w="3998128" h="3521532">
                <a:moveTo>
                  <a:pt x="0" y="0"/>
                </a:moveTo>
                <a:lnTo>
                  <a:pt x="3998129" y="0"/>
                </a:lnTo>
                <a:lnTo>
                  <a:pt x="3998129" y="3521532"/>
                </a:lnTo>
                <a:lnTo>
                  <a:pt x="0" y="352153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54377" b="-7527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1279" y="1763750"/>
            <a:ext cx="3226737" cy="40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4799" spc="-326">
                <a:solidFill>
                  <a:srgbClr val="602E17"/>
                </a:solidFill>
                <a:latin typeface="HK Modular"/>
                <a:ea typeface="HK Modular"/>
                <a:cs typeface="HK Modular"/>
                <a:sym typeface="HK Modular"/>
              </a:rPr>
              <a:t>SHADY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1852" y="3492361"/>
            <a:ext cx="5383572" cy="493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35 years old , from middle classworks as a teacher ,a mother of 2 boys. </a:t>
            </a:r>
          </a:p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sweets lover specially chocolate cakes, spends her free time on facebook and tiktok.</a:t>
            </a:r>
          </a:p>
        </p:txBody>
      </p:sp>
      <p:sp>
        <p:nvSpPr>
          <p:cNvPr id="19" name="Freeform 19"/>
          <p:cNvSpPr/>
          <p:nvPr/>
        </p:nvSpPr>
        <p:spPr>
          <a:xfrm>
            <a:off x="7900448" y="2103963"/>
            <a:ext cx="6341122" cy="7648284"/>
          </a:xfrm>
          <a:custGeom>
            <a:avLst/>
            <a:gdLst/>
            <a:ahLst/>
            <a:cxnLst/>
            <a:rect l="l" t="t" r="r" b="b"/>
            <a:pathLst>
              <a:path w="6341122" h="7648284">
                <a:moveTo>
                  <a:pt x="0" y="0"/>
                </a:moveTo>
                <a:lnTo>
                  <a:pt x="6341123" y="0"/>
                </a:lnTo>
                <a:lnTo>
                  <a:pt x="6341123" y="7648283"/>
                </a:lnTo>
                <a:lnTo>
                  <a:pt x="0" y="76482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682398" y="7257817"/>
            <a:ext cx="5605602" cy="4806804"/>
          </a:xfrm>
          <a:custGeom>
            <a:avLst/>
            <a:gdLst/>
            <a:ahLst/>
            <a:cxnLst/>
            <a:rect l="l" t="t" r="r" b="b"/>
            <a:pathLst>
              <a:path w="5605602" h="4806804">
                <a:moveTo>
                  <a:pt x="0" y="0"/>
                </a:moveTo>
                <a:lnTo>
                  <a:pt x="5605602" y="0"/>
                </a:lnTo>
                <a:lnTo>
                  <a:pt x="5605602" y="4806804"/>
                </a:lnTo>
                <a:lnTo>
                  <a:pt x="0" y="48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0220" y="2943284"/>
            <a:ext cx="2909499" cy="260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He needs desserts that are both healthy and satisfying without compromising his fitness goals.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80" y="7757810"/>
            <a:ext cx="5885161" cy="168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Buyer behaviour: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He may be influenced by food bloggers, influencers, or gym communities when deciding where to buy his healthy desserts.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4599" y="2943284"/>
            <a:ext cx="2909499" cy="149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200" b="1" spc="37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Used platforms:</a:t>
            </a: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Facebook</a:t>
            </a:r>
          </a:p>
          <a:p>
            <a:pPr algn="ctr">
              <a:lnSpc>
                <a:spcPts val="2948"/>
              </a:lnSpc>
            </a:pP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Instagram</a:t>
            </a:r>
          </a:p>
          <a:p>
            <a:pPr algn="ctr">
              <a:lnSpc>
                <a:spcPts val="2948"/>
              </a:lnSpc>
            </a:pPr>
            <a:endParaRPr lang="en-US" sz="2200" spc="3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51852" y="3501886"/>
            <a:ext cx="5521771" cy="556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178" spc="2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 years old . a college student from the high class. </a:t>
            </a:r>
          </a:p>
          <a:p>
            <a:pPr algn="ctr">
              <a:lnSpc>
                <a:spcPts val="4927"/>
              </a:lnSpc>
            </a:pPr>
            <a:r>
              <a:rPr lang="en-US" sz="3178" spc="2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gym freak who likes to post on instgram about his gym practice and the healthy food to make and where to buy healthy snacks.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302" y="-2607264"/>
            <a:ext cx="0" cy="15773061"/>
          </a:xfrm>
          <a:prstGeom prst="line">
            <a:avLst/>
          </a:prstGeom>
          <a:ln w="19050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3070675">
            <a:off x="-3160287" y="2498160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70675">
            <a:off x="15796167" y="1473479"/>
            <a:ext cx="5522988" cy="4649352"/>
          </a:xfrm>
          <a:custGeom>
            <a:avLst/>
            <a:gdLst/>
            <a:ahLst/>
            <a:cxnLst/>
            <a:rect l="l" t="t" r="r" b="b"/>
            <a:pathLst>
              <a:path w="5522988" h="4649352">
                <a:moveTo>
                  <a:pt x="0" y="0"/>
                </a:moveTo>
                <a:lnTo>
                  <a:pt x="5522988" y="0"/>
                </a:lnTo>
                <a:lnTo>
                  <a:pt x="5522988" y="4649352"/>
                </a:lnTo>
                <a:lnTo>
                  <a:pt x="0" y="464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5323" y="-2729403"/>
            <a:ext cx="4886675" cy="4833365"/>
          </a:xfrm>
          <a:custGeom>
            <a:avLst/>
            <a:gdLst/>
            <a:ahLst/>
            <a:cxnLst/>
            <a:rect l="l" t="t" r="r" b="b"/>
            <a:pathLst>
              <a:path w="4886675" h="4833365">
                <a:moveTo>
                  <a:pt x="0" y="0"/>
                </a:moveTo>
                <a:lnTo>
                  <a:pt x="4886675" y="0"/>
                </a:lnTo>
                <a:lnTo>
                  <a:pt x="4886675" y="4833366"/>
                </a:lnTo>
                <a:lnTo>
                  <a:pt x="0" y="483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0138" y="398507"/>
            <a:ext cx="876072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Buyer persona</a:t>
            </a:r>
          </a:p>
        </p:txBody>
      </p:sp>
      <p:sp>
        <p:nvSpPr>
          <p:cNvPr id="7" name="Freeform 7"/>
          <p:cNvSpPr/>
          <p:nvPr/>
        </p:nvSpPr>
        <p:spPr>
          <a:xfrm>
            <a:off x="16096729" y="1431664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7"/>
                </a:lnTo>
                <a:lnTo>
                  <a:pt x="0" y="13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42556">
            <a:off x="8951785" y="40016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2" y="0"/>
                </a:lnTo>
                <a:lnTo>
                  <a:pt x="1888132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426997"/>
            <a:ext cx="3289939" cy="3320122"/>
          </a:xfrm>
          <a:custGeom>
            <a:avLst/>
            <a:gdLst/>
            <a:ahLst/>
            <a:cxnLst/>
            <a:rect l="l" t="t" r="r" b="b"/>
            <a:pathLst>
              <a:path w="3289939" h="3320122">
                <a:moveTo>
                  <a:pt x="0" y="0"/>
                </a:moveTo>
                <a:lnTo>
                  <a:pt x="3289939" y="0"/>
                </a:lnTo>
                <a:lnTo>
                  <a:pt x="3289939" y="3320122"/>
                </a:lnTo>
                <a:lnTo>
                  <a:pt x="0" y="3320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2373" y="2347103"/>
            <a:ext cx="498906" cy="643806"/>
          </a:xfrm>
          <a:custGeom>
            <a:avLst/>
            <a:gdLst/>
            <a:ahLst/>
            <a:cxnLst/>
            <a:rect l="l" t="t" r="r" b="b"/>
            <a:pathLst>
              <a:path w="498906" h="643806">
                <a:moveTo>
                  <a:pt x="0" y="0"/>
                </a:moveTo>
                <a:lnTo>
                  <a:pt x="498906" y="0"/>
                </a:lnTo>
                <a:lnTo>
                  <a:pt x="498906" y="643806"/>
                </a:lnTo>
                <a:lnTo>
                  <a:pt x="0" y="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62584" y="2347103"/>
            <a:ext cx="3448274" cy="3479910"/>
          </a:xfrm>
          <a:custGeom>
            <a:avLst/>
            <a:gdLst/>
            <a:ahLst/>
            <a:cxnLst/>
            <a:rect l="l" t="t" r="r" b="b"/>
            <a:pathLst>
              <a:path w="3448274" h="3479910">
                <a:moveTo>
                  <a:pt x="0" y="0"/>
                </a:moveTo>
                <a:lnTo>
                  <a:pt x="3448275" y="0"/>
                </a:lnTo>
                <a:lnTo>
                  <a:pt x="3448275" y="3479910"/>
                </a:lnTo>
                <a:lnTo>
                  <a:pt x="0" y="3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53504" y="2292381"/>
            <a:ext cx="666434" cy="698528"/>
          </a:xfrm>
          <a:custGeom>
            <a:avLst/>
            <a:gdLst/>
            <a:ahLst/>
            <a:cxnLst/>
            <a:rect l="l" t="t" r="r" b="b"/>
            <a:pathLst>
              <a:path w="666434" h="698528">
                <a:moveTo>
                  <a:pt x="0" y="0"/>
                </a:moveTo>
                <a:lnTo>
                  <a:pt x="666434" y="0"/>
                </a:lnTo>
                <a:lnTo>
                  <a:pt x="666434" y="698528"/>
                </a:lnTo>
                <a:lnTo>
                  <a:pt x="0" y="6985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6027038"/>
            <a:ext cx="7071953" cy="3934577"/>
          </a:xfrm>
          <a:custGeom>
            <a:avLst/>
            <a:gdLst/>
            <a:ahLst/>
            <a:cxnLst/>
            <a:rect l="l" t="t" r="r" b="b"/>
            <a:pathLst>
              <a:path w="7071953" h="3934577">
                <a:moveTo>
                  <a:pt x="0" y="0"/>
                </a:moveTo>
                <a:lnTo>
                  <a:pt x="7071953" y="0"/>
                </a:lnTo>
                <a:lnTo>
                  <a:pt x="7071953" y="3934577"/>
                </a:lnTo>
                <a:lnTo>
                  <a:pt x="0" y="3934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370">
            <a:off x="5780309" y="7749327"/>
            <a:ext cx="2261098" cy="2195321"/>
          </a:xfrm>
          <a:custGeom>
            <a:avLst/>
            <a:gdLst/>
            <a:ahLst/>
            <a:cxnLst/>
            <a:rect l="l" t="t" r="r" b="b"/>
            <a:pathLst>
              <a:path w="2261098" h="2195321">
                <a:moveTo>
                  <a:pt x="0" y="0"/>
                </a:moveTo>
                <a:lnTo>
                  <a:pt x="2261099" y="0"/>
                </a:lnTo>
                <a:lnTo>
                  <a:pt x="2261099" y="2195320"/>
                </a:lnTo>
                <a:lnTo>
                  <a:pt x="0" y="2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51852" y="3492361"/>
            <a:ext cx="5383572" cy="493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35 years old , from middle classworks as a teacher ,a mother of 2 boys. </a:t>
            </a:r>
          </a:p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sweets lover specially chocolate cakes, spends her free time on facebook and tiktok.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873623" y="0"/>
            <a:ext cx="4344570" cy="4206090"/>
          </a:xfrm>
          <a:custGeom>
            <a:avLst/>
            <a:gdLst/>
            <a:ahLst/>
            <a:cxnLst/>
            <a:rect l="l" t="t" r="r" b="b"/>
            <a:pathLst>
              <a:path w="4344570" h="4206090">
                <a:moveTo>
                  <a:pt x="0" y="0"/>
                </a:moveTo>
                <a:lnTo>
                  <a:pt x="4344569" y="0"/>
                </a:lnTo>
                <a:lnTo>
                  <a:pt x="4344569" y="4206090"/>
                </a:lnTo>
                <a:lnTo>
                  <a:pt x="0" y="420609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66284" r="-637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73077" y="2103963"/>
            <a:ext cx="6341122" cy="7648284"/>
          </a:xfrm>
          <a:custGeom>
            <a:avLst/>
            <a:gdLst/>
            <a:ahLst/>
            <a:cxnLst/>
            <a:rect l="l" t="t" r="r" b="b"/>
            <a:pathLst>
              <a:path w="6341122" h="7648284">
                <a:moveTo>
                  <a:pt x="0" y="0"/>
                </a:moveTo>
                <a:lnTo>
                  <a:pt x="6341122" y="0"/>
                </a:lnTo>
                <a:lnTo>
                  <a:pt x="6341122" y="7648283"/>
                </a:lnTo>
                <a:lnTo>
                  <a:pt x="0" y="76482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82398" y="7257817"/>
            <a:ext cx="5605602" cy="4806804"/>
          </a:xfrm>
          <a:custGeom>
            <a:avLst/>
            <a:gdLst/>
            <a:ahLst/>
            <a:cxnLst/>
            <a:rect l="l" t="t" r="r" b="b"/>
            <a:pathLst>
              <a:path w="5605602" h="4806804">
                <a:moveTo>
                  <a:pt x="0" y="0"/>
                </a:moveTo>
                <a:lnTo>
                  <a:pt x="5605602" y="0"/>
                </a:lnTo>
                <a:lnTo>
                  <a:pt x="5605602" y="4806804"/>
                </a:lnTo>
                <a:lnTo>
                  <a:pt x="0" y="48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279" y="1815351"/>
            <a:ext cx="3226737" cy="40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4799" spc="-326">
                <a:solidFill>
                  <a:srgbClr val="602E17"/>
                </a:solidFill>
                <a:latin typeface="HK Modular"/>
                <a:ea typeface="HK Modular"/>
                <a:cs typeface="HK Modular"/>
                <a:sym typeface="HK Modular"/>
              </a:rPr>
              <a:t>SANDY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444" y="3038534"/>
            <a:ext cx="2804565" cy="264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584" b="1" spc="112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  <a:r>
              <a:rPr lang="en-US" sz="1584" spc="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Finding high quality, unique desserts:</a:t>
            </a:r>
          </a:p>
          <a:p>
            <a:pPr algn="ctr">
              <a:lnSpc>
                <a:spcPts val="1980"/>
              </a:lnSpc>
            </a:pPr>
            <a:r>
              <a:rPr lang="en-US" sz="1584" spc="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Sandy seeks to provide her followers with the best quality of desserts she may struggle to find bakeries with best quality that stand out from the crowd.</a:t>
            </a:r>
          </a:p>
          <a:p>
            <a:pPr algn="ctr">
              <a:lnSpc>
                <a:spcPts val="985"/>
              </a:lnSpc>
            </a:pPr>
            <a:endParaRPr lang="en-US" sz="1584" spc="1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180" y="7757810"/>
            <a:ext cx="5885161" cy="201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Buyer behaviour: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Visual Appeal:</a:t>
            </a:r>
          </a:p>
          <a:p>
            <a:pPr algn="ctr">
              <a:lnSpc>
                <a:spcPts val="2662"/>
              </a:lnSpc>
            </a:pP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Sandy looks for desserts that are not only tasty but also look great and are perfect for sharing on social media.</a:t>
            </a:r>
          </a:p>
          <a:p>
            <a:pPr algn="ctr">
              <a:lnSpc>
                <a:spcPts val="2662"/>
              </a:lnSpc>
            </a:pPr>
            <a:endParaRPr lang="en-US" sz="2200" spc="15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714599" y="2943284"/>
            <a:ext cx="2909499" cy="149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200" b="1" spc="37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Used platforms:</a:t>
            </a: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Facebook</a:t>
            </a:r>
          </a:p>
          <a:p>
            <a:pPr algn="ctr">
              <a:lnSpc>
                <a:spcPts val="2948"/>
              </a:lnSpc>
            </a:pP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Instagram</a:t>
            </a:r>
          </a:p>
          <a:p>
            <a:pPr algn="ctr">
              <a:lnSpc>
                <a:spcPts val="2948"/>
              </a:lnSpc>
            </a:pPr>
            <a:endParaRPr lang="en-US" sz="2200" spc="3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51852" y="3501886"/>
            <a:ext cx="5521771" cy="370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178" spc="2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25 years old. a food blogger who likes to post about the food places with high quality to give her followers the best quality.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302" y="-2607264"/>
            <a:ext cx="0" cy="15773061"/>
          </a:xfrm>
          <a:prstGeom prst="line">
            <a:avLst/>
          </a:prstGeom>
          <a:ln w="19050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3070675">
            <a:off x="-3160287" y="2498160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70675">
            <a:off x="15796167" y="1473479"/>
            <a:ext cx="5522988" cy="4649352"/>
          </a:xfrm>
          <a:custGeom>
            <a:avLst/>
            <a:gdLst/>
            <a:ahLst/>
            <a:cxnLst/>
            <a:rect l="l" t="t" r="r" b="b"/>
            <a:pathLst>
              <a:path w="5522988" h="4649352">
                <a:moveTo>
                  <a:pt x="0" y="0"/>
                </a:moveTo>
                <a:lnTo>
                  <a:pt x="5522988" y="0"/>
                </a:lnTo>
                <a:lnTo>
                  <a:pt x="5522988" y="4649352"/>
                </a:lnTo>
                <a:lnTo>
                  <a:pt x="0" y="464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5323" y="-2729403"/>
            <a:ext cx="4886675" cy="4833365"/>
          </a:xfrm>
          <a:custGeom>
            <a:avLst/>
            <a:gdLst/>
            <a:ahLst/>
            <a:cxnLst/>
            <a:rect l="l" t="t" r="r" b="b"/>
            <a:pathLst>
              <a:path w="4886675" h="4833365">
                <a:moveTo>
                  <a:pt x="0" y="0"/>
                </a:moveTo>
                <a:lnTo>
                  <a:pt x="4886675" y="0"/>
                </a:lnTo>
                <a:lnTo>
                  <a:pt x="4886675" y="4833366"/>
                </a:lnTo>
                <a:lnTo>
                  <a:pt x="0" y="483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0138" y="398507"/>
            <a:ext cx="876072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Buyer persona</a:t>
            </a:r>
          </a:p>
        </p:txBody>
      </p:sp>
      <p:sp>
        <p:nvSpPr>
          <p:cNvPr id="7" name="Freeform 7"/>
          <p:cNvSpPr/>
          <p:nvPr/>
        </p:nvSpPr>
        <p:spPr>
          <a:xfrm>
            <a:off x="16096729" y="1431664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7"/>
                </a:lnTo>
                <a:lnTo>
                  <a:pt x="0" y="13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42556">
            <a:off x="8951785" y="40016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2" y="0"/>
                </a:lnTo>
                <a:lnTo>
                  <a:pt x="1888132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426997"/>
            <a:ext cx="3289939" cy="3320122"/>
          </a:xfrm>
          <a:custGeom>
            <a:avLst/>
            <a:gdLst/>
            <a:ahLst/>
            <a:cxnLst/>
            <a:rect l="l" t="t" r="r" b="b"/>
            <a:pathLst>
              <a:path w="3289939" h="3320122">
                <a:moveTo>
                  <a:pt x="0" y="0"/>
                </a:moveTo>
                <a:lnTo>
                  <a:pt x="3289939" y="0"/>
                </a:lnTo>
                <a:lnTo>
                  <a:pt x="3289939" y="3320122"/>
                </a:lnTo>
                <a:lnTo>
                  <a:pt x="0" y="3320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2373" y="2347103"/>
            <a:ext cx="498906" cy="643806"/>
          </a:xfrm>
          <a:custGeom>
            <a:avLst/>
            <a:gdLst/>
            <a:ahLst/>
            <a:cxnLst/>
            <a:rect l="l" t="t" r="r" b="b"/>
            <a:pathLst>
              <a:path w="498906" h="643806">
                <a:moveTo>
                  <a:pt x="0" y="0"/>
                </a:moveTo>
                <a:lnTo>
                  <a:pt x="498906" y="0"/>
                </a:lnTo>
                <a:lnTo>
                  <a:pt x="498906" y="643806"/>
                </a:lnTo>
                <a:lnTo>
                  <a:pt x="0" y="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62584" y="2347103"/>
            <a:ext cx="3448274" cy="3479910"/>
          </a:xfrm>
          <a:custGeom>
            <a:avLst/>
            <a:gdLst/>
            <a:ahLst/>
            <a:cxnLst/>
            <a:rect l="l" t="t" r="r" b="b"/>
            <a:pathLst>
              <a:path w="3448274" h="3479910">
                <a:moveTo>
                  <a:pt x="0" y="0"/>
                </a:moveTo>
                <a:lnTo>
                  <a:pt x="3448275" y="0"/>
                </a:lnTo>
                <a:lnTo>
                  <a:pt x="3448275" y="3479910"/>
                </a:lnTo>
                <a:lnTo>
                  <a:pt x="0" y="3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53504" y="2292381"/>
            <a:ext cx="666434" cy="698528"/>
          </a:xfrm>
          <a:custGeom>
            <a:avLst/>
            <a:gdLst/>
            <a:ahLst/>
            <a:cxnLst/>
            <a:rect l="l" t="t" r="r" b="b"/>
            <a:pathLst>
              <a:path w="666434" h="698528">
                <a:moveTo>
                  <a:pt x="0" y="0"/>
                </a:moveTo>
                <a:lnTo>
                  <a:pt x="666434" y="0"/>
                </a:lnTo>
                <a:lnTo>
                  <a:pt x="666434" y="698528"/>
                </a:lnTo>
                <a:lnTo>
                  <a:pt x="0" y="6985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6027038"/>
            <a:ext cx="7071953" cy="3934577"/>
          </a:xfrm>
          <a:custGeom>
            <a:avLst/>
            <a:gdLst/>
            <a:ahLst/>
            <a:cxnLst/>
            <a:rect l="l" t="t" r="r" b="b"/>
            <a:pathLst>
              <a:path w="7071953" h="3934577">
                <a:moveTo>
                  <a:pt x="0" y="0"/>
                </a:moveTo>
                <a:lnTo>
                  <a:pt x="7071953" y="0"/>
                </a:lnTo>
                <a:lnTo>
                  <a:pt x="7071953" y="3934577"/>
                </a:lnTo>
                <a:lnTo>
                  <a:pt x="0" y="3934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370">
            <a:off x="5780309" y="7749327"/>
            <a:ext cx="2261098" cy="2195321"/>
          </a:xfrm>
          <a:custGeom>
            <a:avLst/>
            <a:gdLst/>
            <a:ahLst/>
            <a:cxnLst/>
            <a:rect l="l" t="t" r="r" b="b"/>
            <a:pathLst>
              <a:path w="2261098" h="2195321">
                <a:moveTo>
                  <a:pt x="0" y="0"/>
                </a:moveTo>
                <a:lnTo>
                  <a:pt x="2261099" y="0"/>
                </a:lnTo>
                <a:lnTo>
                  <a:pt x="2261099" y="2195320"/>
                </a:lnTo>
                <a:lnTo>
                  <a:pt x="0" y="2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51852" y="3492361"/>
            <a:ext cx="5383572" cy="493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35 years old , from middle classworks as a teacher ,a mother of 2 boys. </a:t>
            </a:r>
          </a:p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sweets lover specially chocolate cakes, spends her free time on facebook and tiktok.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873077" y="2103963"/>
            <a:ext cx="6341122" cy="7648284"/>
          </a:xfrm>
          <a:custGeom>
            <a:avLst/>
            <a:gdLst/>
            <a:ahLst/>
            <a:cxnLst/>
            <a:rect l="l" t="t" r="r" b="b"/>
            <a:pathLst>
              <a:path w="6341122" h="7648284">
                <a:moveTo>
                  <a:pt x="0" y="0"/>
                </a:moveTo>
                <a:lnTo>
                  <a:pt x="6341122" y="0"/>
                </a:lnTo>
                <a:lnTo>
                  <a:pt x="6341122" y="7648283"/>
                </a:lnTo>
                <a:lnTo>
                  <a:pt x="0" y="764828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82398" y="7257817"/>
            <a:ext cx="5605602" cy="4806804"/>
          </a:xfrm>
          <a:custGeom>
            <a:avLst/>
            <a:gdLst/>
            <a:ahLst/>
            <a:cxnLst/>
            <a:rect l="l" t="t" r="r" b="b"/>
            <a:pathLst>
              <a:path w="5605602" h="4806804">
                <a:moveTo>
                  <a:pt x="0" y="0"/>
                </a:moveTo>
                <a:lnTo>
                  <a:pt x="5605602" y="0"/>
                </a:lnTo>
                <a:lnTo>
                  <a:pt x="5605602" y="4806804"/>
                </a:lnTo>
                <a:lnTo>
                  <a:pt x="0" y="48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85649" y="-56275"/>
            <a:ext cx="3854726" cy="4558587"/>
          </a:xfrm>
          <a:custGeom>
            <a:avLst/>
            <a:gdLst/>
            <a:ahLst/>
            <a:cxnLst/>
            <a:rect l="l" t="t" r="r" b="b"/>
            <a:pathLst>
              <a:path w="3854726" h="4558587">
                <a:moveTo>
                  <a:pt x="0" y="0"/>
                </a:moveTo>
                <a:lnTo>
                  <a:pt x="3854726" y="0"/>
                </a:lnTo>
                <a:lnTo>
                  <a:pt x="3854726" y="4558587"/>
                </a:lnTo>
                <a:lnTo>
                  <a:pt x="0" y="45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1825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1279" y="1815351"/>
            <a:ext cx="3226737" cy="40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4799" spc="-326">
                <a:solidFill>
                  <a:srgbClr val="602E17"/>
                </a:solidFill>
                <a:latin typeface="HK Modular"/>
                <a:ea typeface="HK Modular"/>
                <a:cs typeface="HK Modular"/>
                <a:sym typeface="HK Modular"/>
              </a:rPr>
              <a:t>HESHAM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444" y="3038534"/>
            <a:ext cx="2804565" cy="289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584" b="1" spc="112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  <a:r>
              <a:rPr lang="en-US" sz="1584" spc="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Family Preferences :</a:t>
            </a:r>
          </a:p>
          <a:p>
            <a:pPr algn="ctr">
              <a:lnSpc>
                <a:spcPts val="1980"/>
              </a:lnSpc>
            </a:pPr>
            <a:r>
              <a:rPr lang="en-US" sz="1584" spc="1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Hisham has three children, so it can be hard to find desserts that everyone in the family enjoys. He needs options that are suitable for everyone of his family.</a:t>
            </a:r>
          </a:p>
          <a:p>
            <a:pPr algn="ctr">
              <a:lnSpc>
                <a:spcPts val="1980"/>
              </a:lnSpc>
            </a:pPr>
            <a:endParaRPr lang="en-US" sz="1584" spc="1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985"/>
              </a:lnSpc>
            </a:pPr>
            <a:endParaRPr lang="en-US" sz="1584" spc="11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81481" y="7710147"/>
            <a:ext cx="6159078" cy="234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Buyer behaviour: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attracted by Promotions:</a:t>
            </a:r>
          </a:p>
          <a:p>
            <a:pPr algn="ctr">
              <a:lnSpc>
                <a:spcPts val="2662"/>
              </a:lnSpc>
            </a:pP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Hisham is likely to be influenced by special deals, discounts, or promotions when making his dessert purchases.</a:t>
            </a:r>
          </a:p>
          <a:p>
            <a:pPr algn="ctr">
              <a:lnSpc>
                <a:spcPts val="2662"/>
              </a:lnSpc>
            </a:pPr>
            <a:endParaRPr lang="en-US" sz="2200" spc="15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714599" y="2943284"/>
            <a:ext cx="2909499" cy="149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200" b="1" spc="37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Used platforms:</a:t>
            </a: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Facebook</a:t>
            </a:r>
          </a:p>
          <a:p>
            <a:pPr algn="ctr">
              <a:lnSpc>
                <a:spcPts val="2948"/>
              </a:lnSpc>
            </a:pP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Instagram</a:t>
            </a:r>
          </a:p>
          <a:p>
            <a:pPr algn="ctr">
              <a:lnSpc>
                <a:spcPts val="2948"/>
              </a:lnSpc>
            </a:pPr>
            <a:endParaRPr lang="en-US" sz="2200" spc="3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51852" y="3501886"/>
            <a:ext cx="5521771" cy="43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178" spc="2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38 years old bank accountant, middle class person ,and a father of 3 children , cares about giving his family the best things with reasonable prices.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3762952" y="2272712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8074" y="592361"/>
            <a:ext cx="4033315" cy="3989315"/>
          </a:xfrm>
          <a:custGeom>
            <a:avLst/>
            <a:gdLst/>
            <a:ahLst/>
            <a:cxnLst/>
            <a:rect l="l" t="t" r="r" b="b"/>
            <a:pathLst>
              <a:path w="4033315" h="3989315">
                <a:moveTo>
                  <a:pt x="0" y="0"/>
                </a:moveTo>
                <a:lnTo>
                  <a:pt x="4033315" y="0"/>
                </a:lnTo>
                <a:lnTo>
                  <a:pt x="4033315" y="3989315"/>
                </a:lnTo>
                <a:lnTo>
                  <a:pt x="0" y="39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8040">
            <a:off x="14990418" y="6953283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5001" flipH="1">
            <a:off x="15629788" y="4125497"/>
            <a:ext cx="3791762" cy="2716280"/>
          </a:xfrm>
          <a:custGeom>
            <a:avLst/>
            <a:gdLst/>
            <a:ahLst/>
            <a:cxnLst/>
            <a:rect l="l" t="t" r="r" b="b"/>
            <a:pathLst>
              <a:path w="3791762" h="2716280">
                <a:moveTo>
                  <a:pt x="3791762" y="0"/>
                </a:moveTo>
                <a:lnTo>
                  <a:pt x="0" y="0"/>
                </a:lnTo>
                <a:lnTo>
                  <a:pt x="0" y="2716280"/>
                </a:lnTo>
                <a:lnTo>
                  <a:pt x="3791762" y="2716280"/>
                </a:lnTo>
                <a:lnTo>
                  <a:pt x="3791762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778040">
            <a:off x="5471919" y="6645919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24862">
            <a:off x="-738858" y="7356039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442556">
            <a:off x="7822288" y="302407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36979">
            <a:off x="6342312" y="-254768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8"/>
                </a:lnTo>
                <a:lnTo>
                  <a:pt x="0" y="47574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229116">
            <a:off x="15535426" y="-457283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96901" y="2358643"/>
            <a:ext cx="2019906" cy="1994657"/>
          </a:xfrm>
          <a:custGeom>
            <a:avLst/>
            <a:gdLst/>
            <a:ahLst/>
            <a:cxnLst/>
            <a:rect l="l" t="t" r="r" b="b"/>
            <a:pathLst>
              <a:path w="2019906" h="1994657">
                <a:moveTo>
                  <a:pt x="0" y="0"/>
                </a:moveTo>
                <a:lnTo>
                  <a:pt x="2019906" y="0"/>
                </a:lnTo>
                <a:lnTo>
                  <a:pt x="2019906" y="1994657"/>
                </a:lnTo>
                <a:lnTo>
                  <a:pt x="0" y="199465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96901" y="4581676"/>
            <a:ext cx="2019906" cy="2019906"/>
          </a:xfrm>
          <a:custGeom>
            <a:avLst/>
            <a:gdLst/>
            <a:ahLst/>
            <a:cxnLst/>
            <a:rect l="l" t="t" r="r" b="b"/>
            <a:pathLst>
              <a:path w="2019906" h="2019906">
                <a:moveTo>
                  <a:pt x="0" y="0"/>
                </a:moveTo>
                <a:lnTo>
                  <a:pt x="2019906" y="0"/>
                </a:lnTo>
                <a:lnTo>
                  <a:pt x="2019906" y="2019906"/>
                </a:lnTo>
                <a:lnTo>
                  <a:pt x="0" y="20199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11685" y="6934772"/>
            <a:ext cx="2064630" cy="2064630"/>
          </a:xfrm>
          <a:custGeom>
            <a:avLst/>
            <a:gdLst/>
            <a:ahLst/>
            <a:cxnLst/>
            <a:rect l="l" t="t" r="r" b="b"/>
            <a:pathLst>
              <a:path w="2064630" h="2064630">
                <a:moveTo>
                  <a:pt x="0" y="0"/>
                </a:moveTo>
                <a:lnTo>
                  <a:pt x="2064630" y="0"/>
                </a:lnTo>
                <a:lnTo>
                  <a:pt x="2064630" y="2064630"/>
                </a:lnTo>
                <a:lnTo>
                  <a:pt x="0" y="206463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615241" y="277818"/>
            <a:ext cx="12783226" cy="11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  <a:spcBef>
                <a:spcPct val="0"/>
              </a:spcBef>
            </a:pPr>
            <a:r>
              <a:rPr lang="en-US" sz="76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Competitive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338013"/>
            <a:ext cx="5381327" cy="563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4278" b="1" spc="3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competitors:</a:t>
            </a:r>
          </a:p>
          <a:p>
            <a:pPr algn="ctr">
              <a:lnSpc>
                <a:spcPts val="5952"/>
              </a:lnSpc>
            </a:pPr>
            <a:endParaRPr lang="en-US" sz="4278" b="1" spc="30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-Bloombite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-Donut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-vermicelli cake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-sugar treats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-fatis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-moullies</a:t>
            </a: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-tamm elbyout</a:t>
            </a:r>
          </a:p>
          <a:p>
            <a:pPr algn="ctr">
              <a:lnSpc>
                <a:spcPts val="6570"/>
              </a:lnSpc>
              <a:spcBef>
                <a:spcPct val="0"/>
              </a:spcBef>
            </a:pPr>
            <a:endParaRPr lang="en-US" sz="3778" spc="26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361643" y="2411614"/>
            <a:ext cx="3917752" cy="320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4278" b="1" spc="3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Others:</a:t>
            </a:r>
          </a:p>
          <a:p>
            <a:pPr algn="ctr">
              <a:lnSpc>
                <a:spcPts val="5952"/>
              </a:lnSpc>
            </a:pPr>
            <a:endParaRPr lang="en-US" sz="4278" b="1" spc="30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-bakery shops</a:t>
            </a:r>
          </a:p>
          <a:p>
            <a:pPr algn="just">
              <a:lnSpc>
                <a:spcPts val="3892"/>
              </a:lnSpc>
            </a:pPr>
            <a:r>
              <a:rPr lang="en-US" sz="3778" spc="2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-patisserie</a:t>
            </a:r>
          </a:p>
          <a:p>
            <a:pPr algn="ctr">
              <a:lnSpc>
                <a:spcPts val="6570"/>
              </a:lnSpc>
              <a:spcBef>
                <a:spcPct val="0"/>
              </a:spcBef>
            </a:pPr>
            <a:endParaRPr lang="en-US" sz="3778" spc="26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3762952" y="2272712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8074" y="592361"/>
            <a:ext cx="4033315" cy="3989315"/>
          </a:xfrm>
          <a:custGeom>
            <a:avLst/>
            <a:gdLst/>
            <a:ahLst/>
            <a:cxnLst/>
            <a:rect l="l" t="t" r="r" b="b"/>
            <a:pathLst>
              <a:path w="4033315" h="3989315">
                <a:moveTo>
                  <a:pt x="0" y="0"/>
                </a:moveTo>
                <a:lnTo>
                  <a:pt x="4033315" y="0"/>
                </a:lnTo>
                <a:lnTo>
                  <a:pt x="4033315" y="3989315"/>
                </a:lnTo>
                <a:lnTo>
                  <a:pt x="0" y="39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8040">
            <a:off x="14990418" y="6953283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5001" flipH="1">
            <a:off x="15629788" y="4125497"/>
            <a:ext cx="3791762" cy="2716280"/>
          </a:xfrm>
          <a:custGeom>
            <a:avLst/>
            <a:gdLst/>
            <a:ahLst/>
            <a:cxnLst/>
            <a:rect l="l" t="t" r="r" b="b"/>
            <a:pathLst>
              <a:path w="3791762" h="2716280">
                <a:moveTo>
                  <a:pt x="3791762" y="0"/>
                </a:moveTo>
                <a:lnTo>
                  <a:pt x="0" y="0"/>
                </a:lnTo>
                <a:lnTo>
                  <a:pt x="0" y="2716280"/>
                </a:lnTo>
                <a:lnTo>
                  <a:pt x="3791762" y="2716280"/>
                </a:lnTo>
                <a:lnTo>
                  <a:pt x="3791762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778040">
            <a:off x="5471919" y="6645919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24862">
            <a:off x="-738858" y="7356039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442556">
            <a:off x="7822288" y="302407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36979">
            <a:off x="6342312" y="-254768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8"/>
                </a:lnTo>
                <a:lnTo>
                  <a:pt x="0" y="47574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97007" y="7971230"/>
            <a:ext cx="3787173" cy="2302462"/>
          </a:xfrm>
          <a:custGeom>
            <a:avLst/>
            <a:gdLst/>
            <a:ahLst/>
            <a:cxnLst/>
            <a:rect l="l" t="t" r="r" b="b"/>
            <a:pathLst>
              <a:path w="3787173" h="2302462">
                <a:moveTo>
                  <a:pt x="0" y="0"/>
                </a:moveTo>
                <a:lnTo>
                  <a:pt x="3787173" y="0"/>
                </a:lnTo>
                <a:lnTo>
                  <a:pt x="3787173" y="2302462"/>
                </a:lnTo>
                <a:lnTo>
                  <a:pt x="0" y="23024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35101" y="7971230"/>
            <a:ext cx="3595393" cy="2315770"/>
          </a:xfrm>
          <a:custGeom>
            <a:avLst/>
            <a:gdLst/>
            <a:ahLst/>
            <a:cxnLst/>
            <a:rect l="l" t="t" r="r" b="b"/>
            <a:pathLst>
              <a:path w="3595393" h="2315770">
                <a:moveTo>
                  <a:pt x="0" y="0"/>
                </a:moveTo>
                <a:lnTo>
                  <a:pt x="3595393" y="0"/>
                </a:lnTo>
                <a:lnTo>
                  <a:pt x="3595393" y="2315770"/>
                </a:lnTo>
                <a:lnTo>
                  <a:pt x="0" y="2315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990" r="-2990" b="-143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56029" y="7971230"/>
            <a:ext cx="3919596" cy="2302462"/>
          </a:xfrm>
          <a:custGeom>
            <a:avLst/>
            <a:gdLst/>
            <a:ahLst/>
            <a:cxnLst/>
            <a:rect l="l" t="t" r="r" b="b"/>
            <a:pathLst>
              <a:path w="3919596" h="2302462">
                <a:moveTo>
                  <a:pt x="0" y="0"/>
                </a:moveTo>
                <a:lnTo>
                  <a:pt x="3919597" y="0"/>
                </a:lnTo>
                <a:lnTo>
                  <a:pt x="3919597" y="2302462"/>
                </a:lnTo>
                <a:lnTo>
                  <a:pt x="0" y="230246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29116">
            <a:off x="15535426" y="-457283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96969" y="2022054"/>
            <a:ext cx="2584690" cy="4530744"/>
          </a:xfrm>
          <a:custGeom>
            <a:avLst/>
            <a:gdLst/>
            <a:ahLst/>
            <a:cxnLst/>
            <a:rect l="l" t="t" r="r" b="b"/>
            <a:pathLst>
              <a:path w="2584690" h="4530744">
                <a:moveTo>
                  <a:pt x="0" y="0"/>
                </a:moveTo>
                <a:lnTo>
                  <a:pt x="2584690" y="0"/>
                </a:lnTo>
                <a:lnTo>
                  <a:pt x="2584690" y="4530745"/>
                </a:lnTo>
                <a:lnTo>
                  <a:pt x="0" y="453074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382" r="-138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615241" y="277818"/>
            <a:ext cx="12783226" cy="11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  <a:spcBef>
                <a:spcPct val="0"/>
              </a:spcBef>
            </a:pPr>
            <a:r>
              <a:rPr lang="en-US" sz="76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Competitive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299925"/>
            <a:ext cx="17878708" cy="717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1" u="sng">
                <a:solidFill>
                  <a:srgbClr val="D415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1.Fati's: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-Channel: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Facebook -insta-tiktok- website 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#followers: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F4F4ED"/>
                </a:solidFill>
                <a:latin typeface="Canva Sans"/>
                <a:ea typeface="Canva Sans"/>
                <a:cs typeface="Canva Sans"/>
                <a:sym typeface="Canva Sans"/>
              </a:rPr>
              <a:t>197k on Facebook - 823k Instagram 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#likes: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27k on facebook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-About: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good about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-Posting: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regularly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-#of posts: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more than 15 in month.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-Paid posts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not clear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-Types of content: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Reels- video- album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-Tone of voice: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Friendly-funny-playful- humorous - passionate- nostalgia-cheerful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-CTA: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-Moderation: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weak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-Content: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short and good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-Profile photo: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good, Cover not perfect choice.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-Strength: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-good existence on social media platforms-high organic reach-many channels-good reputation-many items and matching with trends.-good numbers of followers/likes/ reach-existence online and have franchise offline.-good creatives like reels, videos and designs.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-Weakness: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-moderation-bad reviews-website is not friendly using-high prices-much time for order</a:t>
            </a:r>
          </a:p>
          <a:p>
            <a:pPr algn="just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3762952" y="2272712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8074" y="592361"/>
            <a:ext cx="4033315" cy="3989315"/>
          </a:xfrm>
          <a:custGeom>
            <a:avLst/>
            <a:gdLst/>
            <a:ahLst/>
            <a:cxnLst/>
            <a:rect l="l" t="t" r="r" b="b"/>
            <a:pathLst>
              <a:path w="4033315" h="3989315">
                <a:moveTo>
                  <a:pt x="0" y="0"/>
                </a:moveTo>
                <a:lnTo>
                  <a:pt x="4033315" y="0"/>
                </a:lnTo>
                <a:lnTo>
                  <a:pt x="4033315" y="3989315"/>
                </a:lnTo>
                <a:lnTo>
                  <a:pt x="0" y="39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8040">
            <a:off x="14990418" y="6953283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5001" flipH="1">
            <a:off x="16004924" y="4153362"/>
            <a:ext cx="3791762" cy="2716280"/>
          </a:xfrm>
          <a:custGeom>
            <a:avLst/>
            <a:gdLst/>
            <a:ahLst/>
            <a:cxnLst/>
            <a:rect l="l" t="t" r="r" b="b"/>
            <a:pathLst>
              <a:path w="3791762" h="2716280">
                <a:moveTo>
                  <a:pt x="3791761" y="0"/>
                </a:moveTo>
                <a:lnTo>
                  <a:pt x="0" y="0"/>
                </a:lnTo>
                <a:lnTo>
                  <a:pt x="0" y="2716280"/>
                </a:lnTo>
                <a:lnTo>
                  <a:pt x="3791761" y="2716280"/>
                </a:lnTo>
                <a:lnTo>
                  <a:pt x="3791761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778040">
            <a:off x="5471919" y="6645919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442556">
            <a:off x="7822288" y="302407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6342312" y="-254768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8"/>
                </a:lnTo>
                <a:lnTo>
                  <a:pt x="0" y="4757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23603" y="2302325"/>
            <a:ext cx="11130619" cy="3005267"/>
          </a:xfrm>
          <a:custGeom>
            <a:avLst/>
            <a:gdLst/>
            <a:ahLst/>
            <a:cxnLst/>
            <a:rect l="l" t="t" r="r" b="b"/>
            <a:pathLst>
              <a:path w="11130619" h="3005267">
                <a:moveTo>
                  <a:pt x="0" y="0"/>
                </a:moveTo>
                <a:lnTo>
                  <a:pt x="11130619" y="0"/>
                </a:lnTo>
                <a:lnTo>
                  <a:pt x="11130619" y="3005267"/>
                </a:lnTo>
                <a:lnTo>
                  <a:pt x="0" y="30052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79390" y="7590153"/>
            <a:ext cx="10111204" cy="2818498"/>
          </a:xfrm>
          <a:custGeom>
            <a:avLst/>
            <a:gdLst/>
            <a:ahLst/>
            <a:cxnLst/>
            <a:rect l="l" t="t" r="r" b="b"/>
            <a:pathLst>
              <a:path w="10111204" h="2818498">
                <a:moveTo>
                  <a:pt x="0" y="0"/>
                </a:moveTo>
                <a:lnTo>
                  <a:pt x="10111203" y="0"/>
                </a:lnTo>
                <a:lnTo>
                  <a:pt x="10111203" y="2818498"/>
                </a:lnTo>
                <a:lnTo>
                  <a:pt x="0" y="2818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15241" y="277818"/>
            <a:ext cx="12783226" cy="11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  <a:spcBef>
                <a:spcPct val="0"/>
              </a:spcBef>
            </a:pPr>
            <a:r>
              <a:rPr lang="en-US" sz="76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Competitive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500" y="894119"/>
            <a:ext cx="17878708" cy="835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u="sng">
                <a:solidFill>
                  <a:srgbClr val="D415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2-Mouilles: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-Channel: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Facebook-insta-website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D97823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Followers: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13 k face- 125k insta likes: 14 k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-About: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no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-Posting: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not regularly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-#of posts: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less than 10 in month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-Paid posts: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no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-Types of content: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Reels-photos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-Tone of voice: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as previous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-CTA: 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no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-Content: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good short caption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-Profile:</a:t>
            </a:r>
            <a:r>
              <a:rPr lang="en-US" sz="2400">
                <a:solidFill>
                  <a:srgbClr val="04001E"/>
                </a:solidFill>
                <a:latin typeface="Canva Sans"/>
                <a:ea typeface="Canva Sans"/>
                <a:cs typeface="Canva Sans"/>
                <a:sym typeface="Canva Sans"/>
              </a:rPr>
              <a:t> good Cover : not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-good designs, Reels with high quality.-have offline shop in Kafr abdo and online shop.-many items in menu and trending.-customized backed items for special moments and party.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-Weakness: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-low reach/ engagement on social media (Facebook)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-small offline shop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-prices is high.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Freeform 13"/>
          <p:cNvSpPr/>
          <p:nvPr/>
        </p:nvSpPr>
        <p:spPr>
          <a:xfrm rot="824862">
            <a:off x="-950994" y="7910253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8" y="0"/>
                </a:lnTo>
                <a:lnTo>
                  <a:pt x="3959388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229116">
            <a:off x="15535426" y="-457283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3762952" y="2272712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8074" y="592361"/>
            <a:ext cx="4033315" cy="3989315"/>
          </a:xfrm>
          <a:custGeom>
            <a:avLst/>
            <a:gdLst/>
            <a:ahLst/>
            <a:cxnLst/>
            <a:rect l="l" t="t" r="r" b="b"/>
            <a:pathLst>
              <a:path w="4033315" h="3989315">
                <a:moveTo>
                  <a:pt x="0" y="0"/>
                </a:moveTo>
                <a:lnTo>
                  <a:pt x="4033315" y="0"/>
                </a:lnTo>
                <a:lnTo>
                  <a:pt x="4033315" y="3989315"/>
                </a:lnTo>
                <a:lnTo>
                  <a:pt x="0" y="39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8040">
            <a:off x="14990418" y="6953283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5001" flipH="1">
            <a:off x="15806525" y="4716536"/>
            <a:ext cx="3791762" cy="2716280"/>
          </a:xfrm>
          <a:custGeom>
            <a:avLst/>
            <a:gdLst/>
            <a:ahLst/>
            <a:cxnLst/>
            <a:rect l="l" t="t" r="r" b="b"/>
            <a:pathLst>
              <a:path w="3791762" h="2716280">
                <a:moveTo>
                  <a:pt x="3791762" y="0"/>
                </a:moveTo>
                <a:lnTo>
                  <a:pt x="0" y="0"/>
                </a:lnTo>
                <a:lnTo>
                  <a:pt x="0" y="2716280"/>
                </a:lnTo>
                <a:lnTo>
                  <a:pt x="3791762" y="2716280"/>
                </a:lnTo>
                <a:lnTo>
                  <a:pt x="3791762" y="0"/>
                </a:lnTo>
                <a:close/>
              </a:path>
            </a:pathLst>
          </a:custGeom>
          <a:blipFill>
            <a:blip r:embed="rId8">
              <a:alphaModFix amt="24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778040">
            <a:off x="5471919" y="6645919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442556">
            <a:off x="7822288" y="302407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6342312" y="-254768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8"/>
                </a:lnTo>
                <a:lnTo>
                  <a:pt x="0" y="4757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97428" y="1908576"/>
            <a:ext cx="10811240" cy="2459557"/>
          </a:xfrm>
          <a:custGeom>
            <a:avLst/>
            <a:gdLst/>
            <a:ahLst/>
            <a:cxnLst/>
            <a:rect l="l" t="t" r="r" b="b"/>
            <a:pathLst>
              <a:path w="10811240" h="2459557">
                <a:moveTo>
                  <a:pt x="0" y="0"/>
                </a:moveTo>
                <a:lnTo>
                  <a:pt x="10811240" y="0"/>
                </a:lnTo>
                <a:lnTo>
                  <a:pt x="10811240" y="2459557"/>
                </a:lnTo>
                <a:lnTo>
                  <a:pt x="0" y="24595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24862">
            <a:off x="-950994" y="7338244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8" y="0"/>
                </a:lnTo>
                <a:lnTo>
                  <a:pt x="3959388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80471" y="7696909"/>
            <a:ext cx="8984495" cy="2504428"/>
          </a:xfrm>
          <a:custGeom>
            <a:avLst/>
            <a:gdLst/>
            <a:ahLst/>
            <a:cxnLst/>
            <a:rect l="l" t="t" r="r" b="b"/>
            <a:pathLst>
              <a:path w="8984495" h="2504428">
                <a:moveTo>
                  <a:pt x="0" y="0"/>
                </a:moveTo>
                <a:lnTo>
                  <a:pt x="8984495" y="0"/>
                </a:lnTo>
                <a:lnTo>
                  <a:pt x="8984495" y="2504428"/>
                </a:lnTo>
                <a:lnTo>
                  <a:pt x="0" y="25044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229116">
            <a:off x="15592812" y="-475078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15241" y="277818"/>
            <a:ext cx="12783226" cy="11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  <a:spcBef>
                <a:spcPct val="0"/>
              </a:spcBef>
            </a:pPr>
            <a:r>
              <a:rPr lang="en-US" sz="7600">
                <a:solidFill>
                  <a:srgbClr val="04001E"/>
                </a:solidFill>
                <a:latin typeface="Mango AC"/>
                <a:ea typeface="Mango AC"/>
                <a:cs typeface="Mango AC"/>
                <a:sym typeface="Mango AC"/>
              </a:rPr>
              <a:t>Competitive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00" y="894119"/>
            <a:ext cx="17878708" cy="794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u="sng">
                <a:solidFill>
                  <a:srgbClr val="D415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3-Taam Elbyout Gourmet: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DD7B4A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Channels: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Facebook -Instagram- website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-followers: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43k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-likes: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43k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-About: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exist and good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-Posting: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 regularly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-#of posts: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less than 10 in month.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D7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-Paid posts: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-Types of content: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Reels-photo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-Content: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good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-Tone: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mixed tone formal and casual and language Arabic and English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-Photo and cover: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good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-Designs: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good enough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-Strength: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Good Reels and videos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-Online and offline existence: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-participate in bazaar and events-good reputation-influencers and bloggers reviews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D97823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2400" b="1">
                <a:solidFill>
                  <a:srgbClr val="D97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-quality of Designs not good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57394" y="-73057"/>
            <a:ext cx="12783226" cy="153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184"/>
              </a:lnSpc>
              <a:spcBef>
                <a:spcPct val="0"/>
              </a:spcBef>
            </a:pPr>
            <a:r>
              <a:rPr lang="en-US" sz="10499">
                <a:solidFill>
                  <a:srgbClr val="FFFFFF"/>
                </a:solidFill>
                <a:latin typeface="Mango AC"/>
                <a:ea typeface="Mango AC"/>
                <a:cs typeface="Mango AC"/>
                <a:sym typeface="Mango AC"/>
              </a:rPr>
              <a:t>Our analysis</a:t>
            </a:r>
          </a:p>
        </p:txBody>
      </p:sp>
      <p:sp>
        <p:nvSpPr>
          <p:cNvPr id="4" name="Freeform 4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42556">
            <a:off x="7495229" y="1342673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7" y="0"/>
                </a:lnTo>
                <a:lnTo>
                  <a:pt x="1960347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31697">
            <a:off x="6257971" y="5225919"/>
            <a:ext cx="4848013" cy="8947676"/>
          </a:xfrm>
          <a:custGeom>
            <a:avLst/>
            <a:gdLst/>
            <a:ahLst/>
            <a:cxnLst/>
            <a:rect l="l" t="t" r="r" b="b"/>
            <a:pathLst>
              <a:path w="4848013" h="8947676">
                <a:moveTo>
                  <a:pt x="0" y="0"/>
                </a:moveTo>
                <a:lnTo>
                  <a:pt x="4848013" y="0"/>
                </a:lnTo>
                <a:lnTo>
                  <a:pt x="4848013" y="8947676"/>
                </a:lnTo>
                <a:lnTo>
                  <a:pt x="0" y="89476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486157">
            <a:off x="10167603" y="6911721"/>
            <a:ext cx="2037469" cy="2925869"/>
          </a:xfrm>
          <a:custGeom>
            <a:avLst/>
            <a:gdLst/>
            <a:ahLst/>
            <a:cxnLst/>
            <a:rect l="l" t="t" r="r" b="b"/>
            <a:pathLst>
              <a:path w="2037469" h="2925869">
                <a:moveTo>
                  <a:pt x="0" y="0"/>
                </a:moveTo>
                <a:lnTo>
                  <a:pt x="2037469" y="0"/>
                </a:lnTo>
                <a:lnTo>
                  <a:pt x="2037469" y="2925869"/>
                </a:lnTo>
                <a:lnTo>
                  <a:pt x="0" y="29258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61380" y="190165"/>
            <a:ext cx="792028" cy="1677069"/>
          </a:xfrm>
          <a:custGeom>
            <a:avLst/>
            <a:gdLst/>
            <a:ahLst/>
            <a:cxnLst/>
            <a:rect l="l" t="t" r="r" b="b"/>
            <a:pathLst>
              <a:path w="792028" h="1677069">
                <a:moveTo>
                  <a:pt x="0" y="0"/>
                </a:moveTo>
                <a:lnTo>
                  <a:pt x="792027" y="0"/>
                </a:lnTo>
                <a:lnTo>
                  <a:pt x="792027" y="1677070"/>
                </a:lnTo>
                <a:lnTo>
                  <a:pt x="0" y="16770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78922" y="1217275"/>
            <a:ext cx="10395100" cy="9069725"/>
          </a:xfrm>
          <a:custGeom>
            <a:avLst/>
            <a:gdLst/>
            <a:ahLst/>
            <a:cxnLst/>
            <a:rect l="l" t="t" r="r" b="b"/>
            <a:pathLst>
              <a:path w="10395100" h="9069725">
                <a:moveTo>
                  <a:pt x="0" y="0"/>
                </a:moveTo>
                <a:lnTo>
                  <a:pt x="10395100" y="0"/>
                </a:lnTo>
                <a:lnTo>
                  <a:pt x="10395100" y="9069725"/>
                </a:lnTo>
                <a:lnTo>
                  <a:pt x="0" y="906972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0364" y="-122978"/>
            <a:ext cx="12783226" cy="153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184"/>
              </a:lnSpc>
              <a:spcBef>
                <a:spcPct val="0"/>
              </a:spcBef>
            </a:pPr>
            <a:r>
              <a:rPr lang="en-US" sz="10499">
                <a:solidFill>
                  <a:srgbClr val="FFFFFF"/>
                </a:solidFill>
                <a:latin typeface="Mango AC"/>
                <a:ea typeface="Mango AC"/>
                <a:cs typeface="Mango AC"/>
                <a:sym typeface="Mango AC"/>
              </a:rPr>
              <a:t>Our analysis</a:t>
            </a:r>
          </a:p>
        </p:txBody>
      </p:sp>
      <p:sp>
        <p:nvSpPr>
          <p:cNvPr id="4" name="Freeform 4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42556">
            <a:off x="7495229" y="1342673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7" y="0"/>
                </a:lnTo>
                <a:lnTo>
                  <a:pt x="1960347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31697">
            <a:off x="6257971" y="5225919"/>
            <a:ext cx="4848013" cy="8947676"/>
          </a:xfrm>
          <a:custGeom>
            <a:avLst/>
            <a:gdLst/>
            <a:ahLst/>
            <a:cxnLst/>
            <a:rect l="l" t="t" r="r" b="b"/>
            <a:pathLst>
              <a:path w="4848013" h="8947676">
                <a:moveTo>
                  <a:pt x="0" y="0"/>
                </a:moveTo>
                <a:lnTo>
                  <a:pt x="4848013" y="0"/>
                </a:lnTo>
                <a:lnTo>
                  <a:pt x="4848013" y="8947676"/>
                </a:lnTo>
                <a:lnTo>
                  <a:pt x="0" y="89476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486157">
            <a:off x="10167603" y="6911721"/>
            <a:ext cx="2037469" cy="2925869"/>
          </a:xfrm>
          <a:custGeom>
            <a:avLst/>
            <a:gdLst/>
            <a:ahLst/>
            <a:cxnLst/>
            <a:rect l="l" t="t" r="r" b="b"/>
            <a:pathLst>
              <a:path w="2037469" h="2925869">
                <a:moveTo>
                  <a:pt x="0" y="0"/>
                </a:moveTo>
                <a:lnTo>
                  <a:pt x="2037469" y="0"/>
                </a:lnTo>
                <a:lnTo>
                  <a:pt x="2037469" y="2925869"/>
                </a:lnTo>
                <a:lnTo>
                  <a:pt x="0" y="29258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5909" y="160405"/>
            <a:ext cx="1736590" cy="1736590"/>
          </a:xfrm>
          <a:custGeom>
            <a:avLst/>
            <a:gdLst/>
            <a:ahLst/>
            <a:cxnLst/>
            <a:rect l="l" t="t" r="r" b="b"/>
            <a:pathLst>
              <a:path w="1736590" h="1736590">
                <a:moveTo>
                  <a:pt x="0" y="0"/>
                </a:moveTo>
                <a:lnTo>
                  <a:pt x="1736591" y="0"/>
                </a:lnTo>
                <a:lnTo>
                  <a:pt x="1736591" y="1736590"/>
                </a:lnTo>
                <a:lnTo>
                  <a:pt x="0" y="17365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53238" y="1221992"/>
            <a:ext cx="10044330" cy="9065008"/>
          </a:xfrm>
          <a:custGeom>
            <a:avLst/>
            <a:gdLst/>
            <a:ahLst/>
            <a:cxnLst/>
            <a:rect l="l" t="t" r="r" b="b"/>
            <a:pathLst>
              <a:path w="10044330" h="9065008">
                <a:moveTo>
                  <a:pt x="0" y="0"/>
                </a:moveTo>
                <a:lnTo>
                  <a:pt x="10044330" y="0"/>
                </a:lnTo>
                <a:lnTo>
                  <a:pt x="10044330" y="9065008"/>
                </a:lnTo>
                <a:lnTo>
                  <a:pt x="0" y="906500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1694" y="333495"/>
            <a:ext cx="12783226" cy="153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184"/>
              </a:lnSpc>
              <a:spcBef>
                <a:spcPct val="0"/>
              </a:spcBef>
            </a:pPr>
            <a:r>
              <a:rPr lang="en-US" sz="10499">
                <a:solidFill>
                  <a:srgbClr val="9EDD96"/>
                </a:solidFill>
                <a:latin typeface="Mango AC"/>
                <a:ea typeface="Mango AC"/>
                <a:cs typeface="Mango AC"/>
                <a:sym typeface="Mango AC"/>
              </a:rPr>
              <a:t>Swot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7053" y="333495"/>
            <a:ext cx="12783226" cy="153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184"/>
              </a:lnSpc>
              <a:spcBef>
                <a:spcPct val="0"/>
              </a:spcBef>
            </a:pPr>
            <a:r>
              <a:rPr lang="en-US" sz="10499">
                <a:solidFill>
                  <a:srgbClr val="FFFFFF"/>
                </a:solidFill>
                <a:latin typeface="Mango AC"/>
                <a:ea typeface="Mango AC"/>
                <a:cs typeface="Mango AC"/>
                <a:sym typeface="Mango AC"/>
              </a:rPr>
              <a:t>swot analysis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13178" y="3392031"/>
            <a:ext cx="11661644" cy="6490607"/>
            <a:chOff x="0" y="0"/>
            <a:chExt cx="2427517" cy="13511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27517" cy="1351101"/>
            </a:xfrm>
            <a:custGeom>
              <a:avLst/>
              <a:gdLst/>
              <a:ahLst/>
              <a:cxnLst/>
              <a:rect l="l" t="t" r="r" b="b"/>
              <a:pathLst>
                <a:path w="2427517" h="1351101">
                  <a:moveTo>
                    <a:pt x="13278" y="0"/>
                  </a:moveTo>
                  <a:lnTo>
                    <a:pt x="2414240" y="0"/>
                  </a:lnTo>
                  <a:cubicBezTo>
                    <a:pt x="2421573" y="0"/>
                    <a:pt x="2427517" y="5945"/>
                    <a:pt x="2427517" y="13278"/>
                  </a:cubicBezTo>
                  <a:lnTo>
                    <a:pt x="2427517" y="1337824"/>
                  </a:lnTo>
                  <a:cubicBezTo>
                    <a:pt x="2427517" y="1345157"/>
                    <a:pt x="2421573" y="1351101"/>
                    <a:pt x="2414240" y="1351101"/>
                  </a:cubicBezTo>
                  <a:lnTo>
                    <a:pt x="13278" y="1351101"/>
                  </a:lnTo>
                  <a:cubicBezTo>
                    <a:pt x="5945" y="1351101"/>
                    <a:pt x="0" y="1345157"/>
                    <a:pt x="0" y="1337824"/>
                  </a:cubicBezTo>
                  <a:lnTo>
                    <a:pt x="0" y="13278"/>
                  </a:lnTo>
                  <a:cubicBezTo>
                    <a:pt x="0" y="5945"/>
                    <a:pt x="5945" y="0"/>
                    <a:pt x="13278" y="0"/>
                  </a:cubicBezTo>
                  <a:close/>
                </a:path>
              </a:pathLst>
            </a:custGeom>
            <a:solidFill>
              <a:srgbClr val="F1D3D6"/>
            </a:solidFill>
            <a:ln w="3810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27517" cy="138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78922" y="3683892"/>
            <a:ext cx="10419489" cy="584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1-Good reputation and feedback from customers</a:t>
            </a:r>
          </a:p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2-Convenience: Online ordering saves customers time and effort compared to visiting physical stores.</a:t>
            </a:r>
          </a:p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3-Customizability: Options for custom desserts can attract customers seeking personalized items for events.</a:t>
            </a:r>
          </a:p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4-Product varity :number of items like cakes cookies- Cinnabon -customized cake</a:t>
            </a:r>
          </a:p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5-good quality with good prices</a:t>
            </a:r>
          </a:p>
          <a:p>
            <a:pPr algn="l">
              <a:lnSpc>
                <a:spcPts val="3941"/>
              </a:lnSpc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6-Quality of ingredients which enhance taste</a:t>
            </a:r>
          </a:p>
          <a:p>
            <a:pPr marL="0" lvl="0" indent="0" algn="l">
              <a:lnSpc>
                <a:spcPts val="3941"/>
              </a:lnSpc>
              <a:spcBef>
                <a:spcPct val="0"/>
              </a:spcBef>
            </a:pPr>
            <a:r>
              <a:rPr lang="en-US" sz="2919" b="1" spc="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7-participate in bazaar and events.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313178" y="1989052"/>
            <a:ext cx="11661644" cy="1402979"/>
            <a:chOff x="0" y="0"/>
            <a:chExt cx="2427517" cy="2920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27517" cy="292048"/>
            </a:xfrm>
            <a:custGeom>
              <a:avLst/>
              <a:gdLst/>
              <a:ahLst/>
              <a:cxnLst/>
              <a:rect l="l" t="t" r="r" b="b"/>
              <a:pathLst>
                <a:path w="2427517" h="292048">
                  <a:moveTo>
                    <a:pt x="11286" y="0"/>
                  </a:moveTo>
                  <a:lnTo>
                    <a:pt x="2416231" y="0"/>
                  </a:lnTo>
                  <a:cubicBezTo>
                    <a:pt x="2422465" y="0"/>
                    <a:pt x="2427517" y="5053"/>
                    <a:pt x="2427517" y="11286"/>
                  </a:cubicBezTo>
                  <a:lnTo>
                    <a:pt x="2427517" y="280762"/>
                  </a:lnTo>
                  <a:cubicBezTo>
                    <a:pt x="2427517" y="286995"/>
                    <a:pt x="2422465" y="292048"/>
                    <a:pt x="2416231" y="292048"/>
                  </a:cubicBezTo>
                  <a:lnTo>
                    <a:pt x="11286" y="292048"/>
                  </a:lnTo>
                  <a:cubicBezTo>
                    <a:pt x="5053" y="292048"/>
                    <a:pt x="0" y="286995"/>
                    <a:pt x="0" y="280762"/>
                  </a:cubicBezTo>
                  <a:lnTo>
                    <a:pt x="0" y="11286"/>
                  </a:lnTo>
                  <a:cubicBezTo>
                    <a:pt x="0" y="5053"/>
                    <a:pt x="5053" y="0"/>
                    <a:pt x="11286" y="0"/>
                  </a:cubicBezTo>
                  <a:close/>
                </a:path>
              </a:pathLst>
            </a:custGeom>
            <a:solidFill>
              <a:srgbClr val="98C292"/>
            </a:solidFill>
            <a:ln w="1905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27517" cy="33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30807" y="1590025"/>
            <a:ext cx="5515719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Strength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95117" y="572505"/>
            <a:ext cx="4015894" cy="2738109"/>
          </a:xfrm>
          <a:custGeom>
            <a:avLst/>
            <a:gdLst/>
            <a:ahLst/>
            <a:cxnLst/>
            <a:rect l="l" t="t" r="r" b="b"/>
            <a:pathLst>
              <a:path w="4015894" h="2738109">
                <a:moveTo>
                  <a:pt x="0" y="0"/>
                </a:moveTo>
                <a:lnTo>
                  <a:pt x="4015894" y="0"/>
                </a:lnTo>
                <a:lnTo>
                  <a:pt x="4015894" y="2738109"/>
                </a:lnTo>
                <a:lnTo>
                  <a:pt x="0" y="2738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9778040">
            <a:off x="10775438" y="2185898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7573" y="3164390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7"/>
                </a:lnTo>
                <a:lnTo>
                  <a:pt x="0" y="75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70675">
            <a:off x="-2368562" y="-374145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147" y="1522120"/>
            <a:ext cx="9266330" cy="91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9"/>
              </a:lnSpc>
            </a:pPr>
            <a:r>
              <a:rPr lang="en-US" sz="5903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Our Agenda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8650" y="3014451"/>
            <a:ext cx="2742560" cy="1265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&amp; smart goals</a:t>
            </a:r>
          </a:p>
        </p:txBody>
      </p:sp>
      <p:sp>
        <p:nvSpPr>
          <p:cNvPr id="8" name="Freeform 8"/>
          <p:cNvSpPr/>
          <p:nvPr/>
        </p:nvSpPr>
        <p:spPr>
          <a:xfrm>
            <a:off x="4793615" y="3164390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7"/>
                </a:lnTo>
                <a:lnTo>
                  <a:pt x="0" y="75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75857" y="3148689"/>
            <a:ext cx="2161921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</a:t>
            </a:r>
          </a:p>
        </p:txBody>
      </p:sp>
      <p:sp>
        <p:nvSpPr>
          <p:cNvPr id="10" name="Freeform 10"/>
          <p:cNvSpPr/>
          <p:nvPr/>
        </p:nvSpPr>
        <p:spPr>
          <a:xfrm>
            <a:off x="267573" y="4346321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7"/>
                </a:lnTo>
                <a:lnTo>
                  <a:pt x="0" y="75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48650" y="4463970"/>
            <a:ext cx="2161921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Audience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93615" y="4323923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6"/>
                </a:lnTo>
                <a:lnTo>
                  <a:pt x="0" y="75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999657" y="4330620"/>
            <a:ext cx="3882750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Buyer personas</a:t>
            </a:r>
          </a:p>
        </p:txBody>
      </p:sp>
      <p:sp>
        <p:nvSpPr>
          <p:cNvPr id="14" name="Freeform 14"/>
          <p:cNvSpPr/>
          <p:nvPr/>
        </p:nvSpPr>
        <p:spPr>
          <a:xfrm>
            <a:off x="267573" y="5532343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6"/>
                </a:lnTo>
                <a:lnTo>
                  <a:pt x="0" y="75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8650" y="5516641"/>
            <a:ext cx="4527207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7573" y="6718364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6"/>
                </a:lnTo>
                <a:lnTo>
                  <a:pt x="0" y="75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48650" y="6715015"/>
            <a:ext cx="4527207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analysis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93615" y="6718364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6"/>
                </a:lnTo>
                <a:lnTo>
                  <a:pt x="0" y="75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75857" y="6715015"/>
            <a:ext cx="4527207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Platforms</a:t>
            </a:r>
          </a:p>
        </p:txBody>
      </p:sp>
      <p:sp>
        <p:nvSpPr>
          <p:cNvPr id="20" name="Freeform 20"/>
          <p:cNvSpPr/>
          <p:nvPr/>
        </p:nvSpPr>
        <p:spPr>
          <a:xfrm>
            <a:off x="267573" y="7904385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7"/>
                </a:lnTo>
                <a:lnTo>
                  <a:pt x="0" y="75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48650" y="7990110"/>
            <a:ext cx="4527207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type</a:t>
            </a:r>
          </a:p>
        </p:txBody>
      </p:sp>
      <p:sp>
        <p:nvSpPr>
          <p:cNvPr id="22" name="Freeform 22"/>
          <p:cNvSpPr/>
          <p:nvPr/>
        </p:nvSpPr>
        <p:spPr>
          <a:xfrm>
            <a:off x="4793615" y="8005812"/>
            <a:ext cx="1091743" cy="757396"/>
          </a:xfrm>
          <a:custGeom>
            <a:avLst/>
            <a:gdLst/>
            <a:ahLst/>
            <a:cxnLst/>
            <a:rect l="l" t="t" r="r" b="b"/>
            <a:pathLst>
              <a:path w="1091743" h="757396">
                <a:moveTo>
                  <a:pt x="0" y="0"/>
                </a:moveTo>
                <a:lnTo>
                  <a:pt x="1091742" y="0"/>
                </a:lnTo>
                <a:lnTo>
                  <a:pt x="1091742" y="757396"/>
                </a:lnTo>
                <a:lnTo>
                  <a:pt x="0" y="75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999657" y="7990110"/>
            <a:ext cx="4527207" cy="62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3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calender</a:t>
            </a:r>
          </a:p>
        </p:txBody>
      </p:sp>
      <p:sp>
        <p:nvSpPr>
          <p:cNvPr id="24" name="Freeform 24"/>
          <p:cNvSpPr/>
          <p:nvPr/>
        </p:nvSpPr>
        <p:spPr>
          <a:xfrm>
            <a:off x="7156817" y="5373766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2" y="0"/>
                </a:lnTo>
                <a:lnTo>
                  <a:pt x="1361932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78922" y="3236226"/>
            <a:ext cx="11661644" cy="6490607"/>
            <a:chOff x="0" y="0"/>
            <a:chExt cx="2427517" cy="1351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7517" cy="1351101"/>
            </a:xfrm>
            <a:custGeom>
              <a:avLst/>
              <a:gdLst/>
              <a:ahLst/>
              <a:cxnLst/>
              <a:rect l="l" t="t" r="r" b="b"/>
              <a:pathLst>
                <a:path w="2427517" h="1351101">
                  <a:moveTo>
                    <a:pt x="13278" y="0"/>
                  </a:moveTo>
                  <a:lnTo>
                    <a:pt x="2414240" y="0"/>
                  </a:lnTo>
                  <a:cubicBezTo>
                    <a:pt x="2421573" y="0"/>
                    <a:pt x="2427517" y="5945"/>
                    <a:pt x="2427517" y="13278"/>
                  </a:cubicBezTo>
                  <a:lnTo>
                    <a:pt x="2427517" y="1337824"/>
                  </a:lnTo>
                  <a:cubicBezTo>
                    <a:pt x="2427517" y="1345157"/>
                    <a:pt x="2421573" y="1351101"/>
                    <a:pt x="2414240" y="1351101"/>
                  </a:cubicBezTo>
                  <a:lnTo>
                    <a:pt x="13278" y="1351101"/>
                  </a:lnTo>
                  <a:cubicBezTo>
                    <a:pt x="5945" y="1351101"/>
                    <a:pt x="0" y="1345157"/>
                    <a:pt x="0" y="1337824"/>
                  </a:cubicBezTo>
                  <a:lnTo>
                    <a:pt x="0" y="13278"/>
                  </a:lnTo>
                  <a:cubicBezTo>
                    <a:pt x="0" y="5945"/>
                    <a:pt x="5945" y="0"/>
                    <a:pt x="13278" y="0"/>
                  </a:cubicBezTo>
                  <a:close/>
                </a:path>
              </a:pathLst>
            </a:custGeom>
            <a:solidFill>
              <a:srgbClr val="F1D3D6"/>
            </a:solidFill>
            <a:ln w="3810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27517" cy="138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35073" y="3476608"/>
            <a:ext cx="10749342" cy="59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966" b="1" spc="1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1-New brand so weak marketing,small number of likes and followers</a:t>
            </a:r>
          </a:p>
          <a:p>
            <a:pPr algn="l">
              <a:lnSpc>
                <a:spcPts val="4004"/>
              </a:lnSpc>
            </a:pPr>
            <a:r>
              <a:rPr lang="en-US" sz="2966" b="1" spc="1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2-Lack of Physical Presence: Customers might miss the opportunity to see and sample desserts before purchasing.</a:t>
            </a:r>
          </a:p>
          <a:p>
            <a:pPr algn="l">
              <a:lnSpc>
                <a:spcPts val="4004"/>
              </a:lnSpc>
            </a:pPr>
            <a:r>
              <a:rPr lang="en-US" sz="2966" b="1" spc="1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3-No offline shop,limited marketing budget</a:t>
            </a:r>
          </a:p>
          <a:p>
            <a:pPr algn="l">
              <a:lnSpc>
                <a:spcPts val="4004"/>
              </a:lnSpc>
            </a:pPr>
            <a:r>
              <a:rPr lang="en-US" sz="2966" b="1" spc="1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4-Limited Market Trust: New online businesses often struggle to gain trust without a physical storefront.</a:t>
            </a:r>
          </a:p>
          <a:p>
            <a:pPr algn="l">
              <a:lnSpc>
                <a:spcPts val="4004"/>
              </a:lnSpc>
            </a:pPr>
            <a:r>
              <a:rPr lang="en-US" sz="2966" b="1" spc="17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5-Demand of dessert might vary depending on the season.</a:t>
            </a:r>
          </a:p>
          <a:p>
            <a:pPr marL="0" lvl="0" indent="0" algn="l">
              <a:lnSpc>
                <a:spcPts val="4004"/>
              </a:lnSpc>
              <a:spcBef>
                <a:spcPct val="0"/>
              </a:spcBef>
            </a:pPr>
            <a:endParaRPr lang="en-US" sz="2966" b="1" spc="177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678922" y="1383408"/>
            <a:ext cx="11661644" cy="1852818"/>
            <a:chOff x="0" y="0"/>
            <a:chExt cx="2427517" cy="3856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7517" cy="385687"/>
            </a:xfrm>
            <a:custGeom>
              <a:avLst/>
              <a:gdLst/>
              <a:ahLst/>
              <a:cxnLst/>
              <a:rect l="l" t="t" r="r" b="b"/>
              <a:pathLst>
                <a:path w="2427517" h="385687">
                  <a:moveTo>
                    <a:pt x="11286" y="0"/>
                  </a:moveTo>
                  <a:lnTo>
                    <a:pt x="2416231" y="0"/>
                  </a:lnTo>
                  <a:cubicBezTo>
                    <a:pt x="2422465" y="0"/>
                    <a:pt x="2427517" y="5053"/>
                    <a:pt x="2427517" y="11286"/>
                  </a:cubicBezTo>
                  <a:lnTo>
                    <a:pt x="2427517" y="374401"/>
                  </a:lnTo>
                  <a:cubicBezTo>
                    <a:pt x="2427517" y="380634"/>
                    <a:pt x="2422465" y="385687"/>
                    <a:pt x="2416231" y="385687"/>
                  </a:cubicBezTo>
                  <a:lnTo>
                    <a:pt x="11286" y="385687"/>
                  </a:lnTo>
                  <a:cubicBezTo>
                    <a:pt x="5053" y="385687"/>
                    <a:pt x="0" y="380634"/>
                    <a:pt x="0" y="374401"/>
                  </a:cubicBezTo>
                  <a:lnTo>
                    <a:pt x="0" y="11286"/>
                  </a:lnTo>
                  <a:cubicBezTo>
                    <a:pt x="0" y="5053"/>
                    <a:pt x="5053" y="0"/>
                    <a:pt x="11286" y="0"/>
                  </a:cubicBezTo>
                  <a:close/>
                </a:path>
              </a:pathLst>
            </a:custGeom>
            <a:solidFill>
              <a:srgbClr val="98C292"/>
            </a:solidFill>
            <a:ln w="1905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27517" cy="42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032455" y="1269370"/>
            <a:ext cx="11104298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Weakness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78922" y="3236226"/>
            <a:ext cx="11661644" cy="6490607"/>
            <a:chOff x="0" y="0"/>
            <a:chExt cx="2427517" cy="1351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7517" cy="1351101"/>
            </a:xfrm>
            <a:custGeom>
              <a:avLst/>
              <a:gdLst/>
              <a:ahLst/>
              <a:cxnLst/>
              <a:rect l="l" t="t" r="r" b="b"/>
              <a:pathLst>
                <a:path w="2427517" h="1351101">
                  <a:moveTo>
                    <a:pt x="13278" y="0"/>
                  </a:moveTo>
                  <a:lnTo>
                    <a:pt x="2414240" y="0"/>
                  </a:lnTo>
                  <a:cubicBezTo>
                    <a:pt x="2421573" y="0"/>
                    <a:pt x="2427517" y="5945"/>
                    <a:pt x="2427517" y="13278"/>
                  </a:cubicBezTo>
                  <a:lnTo>
                    <a:pt x="2427517" y="1337824"/>
                  </a:lnTo>
                  <a:cubicBezTo>
                    <a:pt x="2427517" y="1345157"/>
                    <a:pt x="2421573" y="1351101"/>
                    <a:pt x="2414240" y="1351101"/>
                  </a:cubicBezTo>
                  <a:lnTo>
                    <a:pt x="13278" y="1351101"/>
                  </a:lnTo>
                  <a:cubicBezTo>
                    <a:pt x="5945" y="1351101"/>
                    <a:pt x="0" y="1345157"/>
                    <a:pt x="0" y="1337824"/>
                  </a:cubicBezTo>
                  <a:lnTo>
                    <a:pt x="0" y="13278"/>
                  </a:lnTo>
                  <a:cubicBezTo>
                    <a:pt x="0" y="5945"/>
                    <a:pt x="5945" y="0"/>
                    <a:pt x="13278" y="0"/>
                  </a:cubicBezTo>
                  <a:close/>
                </a:path>
              </a:pathLst>
            </a:custGeom>
            <a:solidFill>
              <a:srgbClr val="F1D3D6"/>
            </a:solidFill>
            <a:ln w="3810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27517" cy="138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78922" y="1383408"/>
            <a:ext cx="11661644" cy="1852818"/>
            <a:chOff x="0" y="0"/>
            <a:chExt cx="2427517" cy="3856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27517" cy="385687"/>
            </a:xfrm>
            <a:custGeom>
              <a:avLst/>
              <a:gdLst/>
              <a:ahLst/>
              <a:cxnLst/>
              <a:rect l="l" t="t" r="r" b="b"/>
              <a:pathLst>
                <a:path w="2427517" h="385687">
                  <a:moveTo>
                    <a:pt x="11286" y="0"/>
                  </a:moveTo>
                  <a:lnTo>
                    <a:pt x="2416231" y="0"/>
                  </a:lnTo>
                  <a:cubicBezTo>
                    <a:pt x="2422465" y="0"/>
                    <a:pt x="2427517" y="5053"/>
                    <a:pt x="2427517" y="11286"/>
                  </a:cubicBezTo>
                  <a:lnTo>
                    <a:pt x="2427517" y="374401"/>
                  </a:lnTo>
                  <a:cubicBezTo>
                    <a:pt x="2427517" y="380634"/>
                    <a:pt x="2422465" y="385687"/>
                    <a:pt x="2416231" y="385687"/>
                  </a:cubicBezTo>
                  <a:lnTo>
                    <a:pt x="11286" y="385687"/>
                  </a:lnTo>
                  <a:cubicBezTo>
                    <a:pt x="5053" y="385687"/>
                    <a:pt x="0" y="380634"/>
                    <a:pt x="0" y="374401"/>
                  </a:cubicBezTo>
                  <a:lnTo>
                    <a:pt x="0" y="11286"/>
                  </a:lnTo>
                  <a:cubicBezTo>
                    <a:pt x="0" y="5053"/>
                    <a:pt x="5053" y="0"/>
                    <a:pt x="11286" y="0"/>
                  </a:cubicBezTo>
                  <a:close/>
                </a:path>
              </a:pathLst>
            </a:custGeom>
            <a:solidFill>
              <a:srgbClr val="98C292"/>
            </a:solidFill>
            <a:ln w="1905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27517" cy="42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93455" y="1269370"/>
            <a:ext cx="8779745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Opportunities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2339" y="3490511"/>
            <a:ext cx="11298227" cy="52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1-Growing E-Commerce Trend: Increased internet usage and preference for online shopping in Egypt can benefit the business.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2-Seasonal Promotions: Capitalizing on local holidays, Ramadan, and wedding seasons to boost sales.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3-Introducing unique or healthier options (e.g., sugar-free, keto) can attract niche audiences.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4-Partnerships: Collaborating with event planners, cafes, or influencers for cross-promotions.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5-High Demand: Alexandria has a diverse food culture, and desserts are always in demand, especially for celebrations and special occasions.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6-Social Media Reach: The ability to promote visually appealing desserts on platforms like Instagram and Facebook can drive engagement and sales.</a:t>
            </a:r>
          </a:p>
          <a:p>
            <a:pPr algn="l">
              <a:lnSpc>
                <a:spcPts val="2737"/>
              </a:lnSpc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7-Lower Overheads: Operating online reduces costs associated with physical store rental and utilities</a:t>
            </a:r>
          </a:p>
          <a:p>
            <a:pPr marL="0" lvl="0" indent="0" algn="l">
              <a:lnSpc>
                <a:spcPts val="2737"/>
              </a:lnSpc>
              <a:spcBef>
                <a:spcPct val="0"/>
              </a:spcBef>
            </a:pPr>
            <a:r>
              <a:rPr lang="en-US" sz="2027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8-Collaboration with other local brands, cafes, events and bazaar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78922" y="1383408"/>
            <a:ext cx="11661644" cy="1852818"/>
            <a:chOff x="0" y="0"/>
            <a:chExt cx="2427517" cy="3856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7517" cy="385687"/>
            </a:xfrm>
            <a:custGeom>
              <a:avLst/>
              <a:gdLst/>
              <a:ahLst/>
              <a:cxnLst/>
              <a:rect l="l" t="t" r="r" b="b"/>
              <a:pathLst>
                <a:path w="2427517" h="385687">
                  <a:moveTo>
                    <a:pt x="11286" y="0"/>
                  </a:moveTo>
                  <a:lnTo>
                    <a:pt x="2416231" y="0"/>
                  </a:lnTo>
                  <a:cubicBezTo>
                    <a:pt x="2422465" y="0"/>
                    <a:pt x="2427517" y="5053"/>
                    <a:pt x="2427517" y="11286"/>
                  </a:cubicBezTo>
                  <a:lnTo>
                    <a:pt x="2427517" y="374401"/>
                  </a:lnTo>
                  <a:cubicBezTo>
                    <a:pt x="2427517" y="380634"/>
                    <a:pt x="2422465" y="385687"/>
                    <a:pt x="2416231" y="385687"/>
                  </a:cubicBezTo>
                  <a:lnTo>
                    <a:pt x="11286" y="385687"/>
                  </a:lnTo>
                  <a:cubicBezTo>
                    <a:pt x="5053" y="385687"/>
                    <a:pt x="0" y="380634"/>
                    <a:pt x="0" y="374401"/>
                  </a:cubicBezTo>
                  <a:lnTo>
                    <a:pt x="0" y="11286"/>
                  </a:lnTo>
                  <a:cubicBezTo>
                    <a:pt x="0" y="5053"/>
                    <a:pt x="5053" y="0"/>
                    <a:pt x="11286" y="0"/>
                  </a:cubicBezTo>
                  <a:close/>
                </a:path>
              </a:pathLst>
            </a:custGeom>
            <a:solidFill>
              <a:srgbClr val="98C292"/>
            </a:solidFill>
            <a:ln w="1905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27517" cy="42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78922" y="3236226"/>
            <a:ext cx="11661644" cy="6490607"/>
            <a:chOff x="0" y="0"/>
            <a:chExt cx="2427517" cy="13511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27517" cy="1351101"/>
            </a:xfrm>
            <a:custGeom>
              <a:avLst/>
              <a:gdLst/>
              <a:ahLst/>
              <a:cxnLst/>
              <a:rect l="l" t="t" r="r" b="b"/>
              <a:pathLst>
                <a:path w="2427517" h="1351101">
                  <a:moveTo>
                    <a:pt x="13278" y="0"/>
                  </a:moveTo>
                  <a:lnTo>
                    <a:pt x="2414240" y="0"/>
                  </a:lnTo>
                  <a:cubicBezTo>
                    <a:pt x="2421573" y="0"/>
                    <a:pt x="2427517" y="5945"/>
                    <a:pt x="2427517" y="13278"/>
                  </a:cubicBezTo>
                  <a:lnTo>
                    <a:pt x="2427517" y="1337824"/>
                  </a:lnTo>
                  <a:cubicBezTo>
                    <a:pt x="2427517" y="1345157"/>
                    <a:pt x="2421573" y="1351101"/>
                    <a:pt x="2414240" y="1351101"/>
                  </a:cubicBezTo>
                  <a:lnTo>
                    <a:pt x="13278" y="1351101"/>
                  </a:lnTo>
                  <a:cubicBezTo>
                    <a:pt x="5945" y="1351101"/>
                    <a:pt x="0" y="1345157"/>
                    <a:pt x="0" y="1337824"/>
                  </a:cubicBezTo>
                  <a:lnTo>
                    <a:pt x="0" y="13278"/>
                  </a:lnTo>
                  <a:cubicBezTo>
                    <a:pt x="0" y="5945"/>
                    <a:pt x="5945" y="0"/>
                    <a:pt x="13278" y="0"/>
                  </a:cubicBezTo>
                  <a:close/>
                </a:path>
              </a:pathLst>
            </a:custGeom>
            <a:solidFill>
              <a:srgbClr val="F1D3D6"/>
            </a:solidFill>
            <a:ln w="38100" cap="sq">
              <a:solidFill>
                <a:srgbClr val="FFF3D4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27517" cy="138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16318" y="1269370"/>
            <a:ext cx="5373142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Threats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1928" y="3344791"/>
            <a:ext cx="10935631" cy="653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1-Economic Instability: Inflation and fluctuating costs of ingredients can impact pricing and profitability.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2-Delivery Competition: Larger platforms like Talabat dominate the market and charge high commissions.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3-Food Safety Regulations: Compliance with government health and safety standards is crucial and could pose a challenge for smaller businesses.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4-Consumer Preferences: Shifting trends and preferences may require constant innovation.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5-Negative Reviews: Poor online reviews can quickly damage reputation and sales.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6-Delivery Challenges: Maintaining the quality and presentation of desserts during delivery can be tricky.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7-High Competition: Many established bakeries and home-based businesses already operate in Alexandria.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8-Many Competitors</a:t>
            </a:r>
          </a:p>
          <a:p>
            <a:pPr algn="l">
              <a:lnSpc>
                <a:spcPts val="2727"/>
              </a:lnSpc>
            </a:pPr>
            <a:r>
              <a:rPr lang="en-US" sz="2020" b="1" spc="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9-supplies (Raw materials)</a:t>
            </a:r>
          </a:p>
          <a:p>
            <a:pPr algn="l">
              <a:lnSpc>
                <a:spcPts val="2727"/>
              </a:lnSpc>
            </a:pPr>
            <a:endParaRPr lang="en-US" sz="2020" b="1" spc="12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l">
              <a:lnSpc>
                <a:spcPts val="2727"/>
              </a:lnSpc>
              <a:spcBef>
                <a:spcPct val="0"/>
              </a:spcBef>
            </a:pPr>
            <a:endParaRPr lang="en-US" sz="2020" b="1" spc="12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4862">
            <a:off x="-614291" y="7352421"/>
            <a:ext cx="3959387" cy="3286726"/>
          </a:xfrm>
          <a:custGeom>
            <a:avLst/>
            <a:gdLst/>
            <a:ahLst/>
            <a:cxnLst/>
            <a:rect l="l" t="t" r="r" b="b"/>
            <a:pathLst>
              <a:path w="3959387" h="3286726">
                <a:moveTo>
                  <a:pt x="0" y="0"/>
                </a:moveTo>
                <a:lnTo>
                  <a:pt x="3959387" y="0"/>
                </a:lnTo>
                <a:lnTo>
                  <a:pt x="3959387" y="3286726"/>
                </a:lnTo>
                <a:lnTo>
                  <a:pt x="0" y="3286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03396">
            <a:off x="13441728" y="519214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91224" y="4257047"/>
            <a:ext cx="2392384" cy="2392384"/>
          </a:xfrm>
          <a:custGeom>
            <a:avLst/>
            <a:gdLst/>
            <a:ahLst/>
            <a:cxnLst/>
            <a:rect l="l" t="t" r="r" b="b"/>
            <a:pathLst>
              <a:path w="2392384" h="2392384">
                <a:moveTo>
                  <a:pt x="0" y="0"/>
                </a:moveTo>
                <a:lnTo>
                  <a:pt x="2392384" y="0"/>
                </a:lnTo>
                <a:lnTo>
                  <a:pt x="2392384" y="2392384"/>
                </a:lnTo>
                <a:lnTo>
                  <a:pt x="0" y="2392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02242" y="4092404"/>
            <a:ext cx="2557027" cy="2557027"/>
          </a:xfrm>
          <a:custGeom>
            <a:avLst/>
            <a:gdLst/>
            <a:ahLst/>
            <a:cxnLst/>
            <a:rect l="l" t="t" r="r" b="b"/>
            <a:pathLst>
              <a:path w="2557027" h="2557027">
                <a:moveTo>
                  <a:pt x="0" y="0"/>
                </a:moveTo>
                <a:lnTo>
                  <a:pt x="2557027" y="0"/>
                </a:lnTo>
                <a:lnTo>
                  <a:pt x="2557027" y="2557027"/>
                </a:lnTo>
                <a:lnTo>
                  <a:pt x="0" y="25570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76861" y="7249540"/>
            <a:ext cx="2367139" cy="2367139"/>
          </a:xfrm>
          <a:custGeom>
            <a:avLst/>
            <a:gdLst/>
            <a:ahLst/>
            <a:cxnLst/>
            <a:rect l="l" t="t" r="r" b="b"/>
            <a:pathLst>
              <a:path w="2367139" h="2367139">
                <a:moveTo>
                  <a:pt x="0" y="0"/>
                </a:moveTo>
                <a:lnTo>
                  <a:pt x="2367139" y="0"/>
                </a:lnTo>
                <a:lnTo>
                  <a:pt x="2367139" y="2367139"/>
                </a:lnTo>
                <a:lnTo>
                  <a:pt x="0" y="2367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78922" y="1725267"/>
            <a:ext cx="7954542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Platforms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29116">
            <a:off x="15149706" y="334465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5"/>
                </a:lnTo>
                <a:lnTo>
                  <a:pt x="0" y="3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42556">
            <a:off x="12933220" y="335069"/>
            <a:ext cx="2092067" cy="1749729"/>
          </a:xfrm>
          <a:custGeom>
            <a:avLst/>
            <a:gdLst/>
            <a:ahLst/>
            <a:cxnLst/>
            <a:rect l="l" t="t" r="r" b="b"/>
            <a:pathLst>
              <a:path w="2092067" h="1749729">
                <a:moveTo>
                  <a:pt x="0" y="0"/>
                </a:moveTo>
                <a:lnTo>
                  <a:pt x="2092068" y="0"/>
                </a:lnTo>
                <a:lnTo>
                  <a:pt x="2092068" y="1749730"/>
                </a:lnTo>
                <a:lnTo>
                  <a:pt x="0" y="1749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631697">
            <a:off x="4103416" y="5638139"/>
            <a:ext cx="4848013" cy="8947676"/>
          </a:xfrm>
          <a:custGeom>
            <a:avLst/>
            <a:gdLst/>
            <a:ahLst/>
            <a:cxnLst/>
            <a:rect l="l" t="t" r="r" b="b"/>
            <a:pathLst>
              <a:path w="4848013" h="8947676">
                <a:moveTo>
                  <a:pt x="0" y="0"/>
                </a:moveTo>
                <a:lnTo>
                  <a:pt x="4848014" y="0"/>
                </a:lnTo>
                <a:lnTo>
                  <a:pt x="4848014" y="8947675"/>
                </a:lnTo>
                <a:lnTo>
                  <a:pt x="0" y="8947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486157">
            <a:off x="10167603" y="6911721"/>
            <a:ext cx="2037469" cy="2925869"/>
          </a:xfrm>
          <a:custGeom>
            <a:avLst/>
            <a:gdLst/>
            <a:ahLst/>
            <a:cxnLst/>
            <a:rect l="l" t="t" r="r" b="b"/>
            <a:pathLst>
              <a:path w="2037469" h="2925869">
                <a:moveTo>
                  <a:pt x="0" y="0"/>
                </a:moveTo>
                <a:lnTo>
                  <a:pt x="2037469" y="0"/>
                </a:lnTo>
                <a:lnTo>
                  <a:pt x="2037469" y="2925869"/>
                </a:lnTo>
                <a:lnTo>
                  <a:pt x="0" y="2925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4726" y="2324618"/>
            <a:ext cx="6212697" cy="725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4617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-Content types: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-UGC- user-generated content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-Reels -Videos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-social media posts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-GIF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-CAROSAL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-STORIES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-INTERACTIVE CONTENT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-CASE STUDIES</a:t>
            </a:r>
          </a:p>
          <a:p>
            <a:pPr algn="l">
              <a:lnSpc>
                <a:spcPts val="5077"/>
              </a:lnSpc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-MEMES</a:t>
            </a:r>
          </a:p>
          <a:p>
            <a:pPr algn="l">
              <a:lnSpc>
                <a:spcPts val="5077"/>
              </a:lnSpc>
              <a:spcBef>
                <a:spcPct val="0"/>
              </a:spcBef>
            </a:pPr>
            <a:r>
              <a:rPr lang="en-US" sz="362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85886" y="2334143"/>
            <a:ext cx="9812597" cy="5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3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Top Hashtags:</a:t>
            </a:r>
          </a:p>
          <a:p>
            <a:pPr algn="l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#The_spot_dessert #Dessert-#Dessert_lovers-#Dessert_time #Healthy-#Healthy_eating-#Healthy_food #Cake-#Cake_lovers- #Cookies _of Instagram #Cookies #Alexandria-#alexandria_egypt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341893" y="6165869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7" y="0"/>
                </a:lnTo>
                <a:lnTo>
                  <a:pt x="3946107" y="3946108"/>
                </a:lnTo>
                <a:lnTo>
                  <a:pt x="0" y="39461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106261" y="330173"/>
            <a:ext cx="8581664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Content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78040">
            <a:off x="5997854" y="6824627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2556">
            <a:off x="7332510" y="1281625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8" y="0"/>
                </a:lnTo>
                <a:lnTo>
                  <a:pt x="1960348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62492" y="4291389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3070675">
            <a:off x="-3410223" y="1113835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438" y="7915599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35325" y="1434012"/>
            <a:ext cx="13052148" cy="8990000"/>
          </a:xfrm>
          <a:custGeom>
            <a:avLst/>
            <a:gdLst/>
            <a:ahLst/>
            <a:cxnLst/>
            <a:rect l="l" t="t" r="r" b="b"/>
            <a:pathLst>
              <a:path w="13052148" h="8990000">
                <a:moveTo>
                  <a:pt x="0" y="0"/>
                </a:moveTo>
                <a:lnTo>
                  <a:pt x="13052149" y="0"/>
                </a:lnTo>
                <a:lnTo>
                  <a:pt x="13052149" y="8990000"/>
                </a:lnTo>
                <a:lnTo>
                  <a:pt x="0" y="89900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1142" y="11826"/>
            <a:ext cx="9348368" cy="13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1"/>
              </a:lnSpc>
            </a:pPr>
            <a:r>
              <a:rPr lang="en-US" sz="7093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Content calender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6348789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7" y="0"/>
                </a:lnTo>
                <a:lnTo>
                  <a:pt x="3946107" y="3946107"/>
                </a:lnTo>
                <a:lnTo>
                  <a:pt x="0" y="3946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78040">
            <a:off x="5997854" y="6824627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2556">
            <a:off x="7332510" y="1281625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8" y="0"/>
                </a:lnTo>
                <a:lnTo>
                  <a:pt x="1960348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62492" y="4291389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3070675">
            <a:off x="-3410223" y="1113835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438" y="7915599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90523" y="1355641"/>
            <a:ext cx="13197477" cy="8902177"/>
          </a:xfrm>
          <a:custGeom>
            <a:avLst/>
            <a:gdLst/>
            <a:ahLst/>
            <a:cxnLst/>
            <a:rect l="l" t="t" r="r" b="b"/>
            <a:pathLst>
              <a:path w="13197477" h="8902177">
                <a:moveTo>
                  <a:pt x="0" y="0"/>
                </a:moveTo>
                <a:lnTo>
                  <a:pt x="13197477" y="0"/>
                </a:lnTo>
                <a:lnTo>
                  <a:pt x="13197477" y="8902177"/>
                </a:lnTo>
                <a:lnTo>
                  <a:pt x="0" y="89021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1142" y="11826"/>
            <a:ext cx="9348368" cy="13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1"/>
              </a:lnSpc>
            </a:pPr>
            <a:r>
              <a:rPr lang="en-US" sz="7093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Content calender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744366" y="6311710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7" y="0"/>
                </a:lnTo>
                <a:lnTo>
                  <a:pt x="3946107" y="3946108"/>
                </a:lnTo>
                <a:lnTo>
                  <a:pt x="0" y="394610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78040">
            <a:off x="5997854" y="6824627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2556">
            <a:off x="7332510" y="1281625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8" y="0"/>
                </a:lnTo>
                <a:lnTo>
                  <a:pt x="1960348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62492" y="4291389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3070675">
            <a:off x="-3410223" y="1113835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438" y="7915599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14923" y="1355641"/>
            <a:ext cx="12587447" cy="8931359"/>
          </a:xfrm>
          <a:custGeom>
            <a:avLst/>
            <a:gdLst/>
            <a:ahLst/>
            <a:cxnLst/>
            <a:rect l="l" t="t" r="r" b="b"/>
            <a:pathLst>
              <a:path w="12587447" h="8931359">
                <a:moveTo>
                  <a:pt x="0" y="0"/>
                </a:moveTo>
                <a:lnTo>
                  <a:pt x="12587448" y="0"/>
                </a:lnTo>
                <a:lnTo>
                  <a:pt x="12587448" y="8931359"/>
                </a:lnTo>
                <a:lnTo>
                  <a:pt x="0" y="8931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405" b="-40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1142" y="11826"/>
            <a:ext cx="9348368" cy="13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1"/>
              </a:lnSpc>
            </a:pPr>
            <a:r>
              <a:rPr lang="en-US" sz="7093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Content calender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6340893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7" y="0"/>
                </a:lnTo>
                <a:lnTo>
                  <a:pt x="3946107" y="3946107"/>
                </a:lnTo>
                <a:lnTo>
                  <a:pt x="0" y="3946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78040">
            <a:off x="5997854" y="6824627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2556">
            <a:off x="7332510" y="1281625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8" y="0"/>
                </a:lnTo>
                <a:lnTo>
                  <a:pt x="1960348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62492" y="4291389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3070675">
            <a:off x="-3410223" y="1113835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438" y="7915599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93605" y="660562"/>
            <a:ext cx="13308765" cy="9415952"/>
          </a:xfrm>
          <a:custGeom>
            <a:avLst/>
            <a:gdLst/>
            <a:ahLst/>
            <a:cxnLst/>
            <a:rect l="l" t="t" r="r" b="b"/>
            <a:pathLst>
              <a:path w="13308765" h="9415952">
                <a:moveTo>
                  <a:pt x="0" y="0"/>
                </a:moveTo>
                <a:lnTo>
                  <a:pt x="13308766" y="0"/>
                </a:lnTo>
                <a:lnTo>
                  <a:pt x="13308766" y="9415951"/>
                </a:lnTo>
                <a:lnTo>
                  <a:pt x="0" y="94159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1142" y="88026"/>
            <a:ext cx="6631438" cy="95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032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Content calender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747498" y="6130406"/>
            <a:ext cx="3946107" cy="3946107"/>
          </a:xfrm>
          <a:custGeom>
            <a:avLst/>
            <a:gdLst/>
            <a:ahLst/>
            <a:cxnLst/>
            <a:rect l="l" t="t" r="r" b="b"/>
            <a:pathLst>
              <a:path w="3946107" h="3946107">
                <a:moveTo>
                  <a:pt x="0" y="0"/>
                </a:moveTo>
                <a:lnTo>
                  <a:pt x="3946107" y="0"/>
                </a:lnTo>
                <a:lnTo>
                  <a:pt x="3946107" y="3946107"/>
                </a:lnTo>
                <a:lnTo>
                  <a:pt x="0" y="3946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3193503" y="1386259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7" y="0"/>
                </a:lnTo>
                <a:lnTo>
                  <a:pt x="6820447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476424" y="5736987"/>
            <a:ext cx="4114800" cy="41148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1016862" y="1713308"/>
            <a:ext cx="7047994" cy="396449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9778040">
            <a:off x="14480260" y="7212181"/>
            <a:ext cx="4537764" cy="4092238"/>
          </a:xfrm>
          <a:custGeom>
            <a:avLst/>
            <a:gdLst/>
            <a:ahLst/>
            <a:cxnLst/>
            <a:rect l="l" t="t" r="r" b="b"/>
            <a:pathLst>
              <a:path w="4537764" h="4092238">
                <a:moveTo>
                  <a:pt x="0" y="0"/>
                </a:moveTo>
                <a:lnTo>
                  <a:pt x="4537764" y="0"/>
                </a:lnTo>
                <a:lnTo>
                  <a:pt x="4537764" y="4092238"/>
                </a:lnTo>
                <a:lnTo>
                  <a:pt x="0" y="40922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229116">
            <a:off x="5955262" y="6464237"/>
            <a:ext cx="4219188" cy="3467405"/>
          </a:xfrm>
          <a:custGeom>
            <a:avLst/>
            <a:gdLst/>
            <a:ahLst/>
            <a:cxnLst/>
            <a:rect l="l" t="t" r="r" b="b"/>
            <a:pathLst>
              <a:path w="4219188" h="3467405">
                <a:moveTo>
                  <a:pt x="0" y="0"/>
                </a:moveTo>
                <a:lnTo>
                  <a:pt x="4219188" y="0"/>
                </a:lnTo>
                <a:lnTo>
                  <a:pt x="4219188" y="3467406"/>
                </a:lnTo>
                <a:lnTo>
                  <a:pt x="0" y="34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rcRect/>
          <a:stretch>
            <a:fillRect/>
          </a:stretch>
        </p:blipFill>
        <p:spPr>
          <a:xfrm>
            <a:off x="4634207" y="5736987"/>
            <a:ext cx="4114800" cy="4114800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rcRect/>
          <a:stretch>
            <a:fillRect/>
          </a:stretch>
        </p:blipFill>
        <p:spPr>
          <a:xfrm>
            <a:off x="9052694" y="5690744"/>
            <a:ext cx="2329132" cy="41406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110503" y="-13425"/>
            <a:ext cx="5530612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ango AC"/>
                <a:ea typeface="Mango AC"/>
                <a:cs typeface="Mango AC"/>
                <a:sym typeface="Mango AC"/>
              </a:rPr>
              <a:t>content</a:t>
            </a:r>
          </a:p>
        </p:txBody>
      </p:sp>
      <p:sp>
        <p:nvSpPr>
          <p:cNvPr id="10" name="Freeform 10"/>
          <p:cNvSpPr/>
          <p:nvPr/>
        </p:nvSpPr>
        <p:spPr>
          <a:xfrm rot="-2336979">
            <a:off x="5226301" y="-3344370"/>
            <a:ext cx="7045411" cy="6289630"/>
          </a:xfrm>
          <a:custGeom>
            <a:avLst/>
            <a:gdLst/>
            <a:ahLst/>
            <a:cxnLst/>
            <a:rect l="l" t="t" r="r" b="b"/>
            <a:pathLst>
              <a:path w="7045411" h="6289630">
                <a:moveTo>
                  <a:pt x="0" y="0"/>
                </a:moveTo>
                <a:lnTo>
                  <a:pt x="7045411" y="0"/>
                </a:lnTo>
                <a:lnTo>
                  <a:pt x="7045411" y="6289631"/>
                </a:lnTo>
                <a:lnTo>
                  <a:pt x="0" y="628963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rcRect/>
          <a:stretch>
            <a:fillRect/>
          </a:stretch>
        </p:blipFill>
        <p:spPr>
          <a:xfrm>
            <a:off x="11886667" y="1575944"/>
            <a:ext cx="6172200" cy="8229600"/>
          </a:xfrm>
          <a:prstGeom prst="rect">
            <a:avLst/>
          </a:prstGeom>
        </p:spPr>
      </p:pic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rcRect/>
          <a:stretch>
            <a:fillRect/>
          </a:stretch>
        </p:blipFill>
        <p:spPr>
          <a:xfrm>
            <a:off x="8907732" y="1726247"/>
            <a:ext cx="2229406" cy="3938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2368562" y="-374145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29116">
            <a:off x="13324037" y="6595414"/>
            <a:ext cx="3492306" cy="2870041"/>
          </a:xfrm>
          <a:custGeom>
            <a:avLst/>
            <a:gdLst/>
            <a:ahLst/>
            <a:cxnLst/>
            <a:rect l="l" t="t" r="r" b="b"/>
            <a:pathLst>
              <a:path w="3492306" h="2870041">
                <a:moveTo>
                  <a:pt x="0" y="0"/>
                </a:moveTo>
                <a:lnTo>
                  <a:pt x="3492306" y="0"/>
                </a:lnTo>
                <a:lnTo>
                  <a:pt x="3492306" y="2870040"/>
                </a:lnTo>
                <a:lnTo>
                  <a:pt x="0" y="28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8089" y="3211661"/>
            <a:ext cx="9293918" cy="767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1"/>
              </a:lnSpc>
            </a:pPr>
            <a:r>
              <a:rPr lang="en-US" sz="3031" b="1" u="sng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1. Brand Awareness </a:t>
            </a:r>
          </a:p>
          <a:p>
            <a:pPr algn="l">
              <a:lnSpc>
                <a:spcPts val="3659"/>
              </a:lnSpc>
            </a:pP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 followers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: gain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1000 new followers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on Instagram and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3000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on Facebook within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3 months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59"/>
              </a:lnSpc>
            </a:pP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Impressions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: Achieve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10,000 impressions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across all social media platforms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4971"/>
              </a:lnSpc>
            </a:pPr>
            <a:r>
              <a:rPr lang="en-US" sz="3031" b="1" u="sng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2. Customer Engagement </a:t>
            </a:r>
          </a:p>
          <a:p>
            <a:pPr algn="l">
              <a:lnSpc>
                <a:spcPts val="3659"/>
              </a:lnSpc>
            </a:pP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interaction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: generate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2000 likes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,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500 comments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500 shares monthly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59"/>
              </a:lnSpc>
            </a:pP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Story views 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: Achieve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2000 views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on Instagram stories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every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week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59"/>
              </a:lnSpc>
            </a:pP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Poll participation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: get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500 responses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on Instagram or Facebook polls </a:t>
            </a:r>
            <a:r>
              <a:rPr lang="en-US" sz="2231" b="1" u="sng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each month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59"/>
              </a:lnSpc>
            </a:pP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-Engagement rate :</a:t>
            </a:r>
            <a:r>
              <a:rPr lang="en-US" sz="2231">
                <a:solidFill>
                  <a:srgbClr val="350916"/>
                </a:solidFill>
                <a:latin typeface="Poppins"/>
                <a:ea typeface="Poppins"/>
                <a:cs typeface="Poppins"/>
                <a:sym typeface="Poppins"/>
              </a:rPr>
              <a:t> maintain an engagement rate of at least</a:t>
            </a:r>
            <a:r>
              <a:rPr lang="en-US" sz="2231" b="1">
                <a:solidFill>
                  <a:srgbClr val="350916"/>
                </a:solidFill>
                <a:latin typeface="Poppins Bold"/>
                <a:ea typeface="Poppins Bold"/>
                <a:cs typeface="Poppins Bold"/>
                <a:sym typeface="Poppins Bold"/>
              </a:rPr>
              <a:t> 10% per post.</a:t>
            </a:r>
          </a:p>
          <a:p>
            <a:pPr algn="l">
              <a:lnSpc>
                <a:spcPts val="3659"/>
              </a:lnSpc>
            </a:pPr>
            <a:endParaRPr lang="en-US" sz="2231" b="1">
              <a:solidFill>
                <a:srgbClr val="35091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59"/>
              </a:lnSpc>
            </a:pPr>
            <a:endParaRPr lang="en-US" sz="2231" b="1">
              <a:solidFill>
                <a:srgbClr val="35091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441798" y="476072"/>
            <a:ext cx="3966400" cy="3021676"/>
          </a:xfrm>
          <a:custGeom>
            <a:avLst/>
            <a:gdLst/>
            <a:ahLst/>
            <a:cxnLst/>
            <a:rect l="l" t="t" r="r" b="b"/>
            <a:pathLst>
              <a:path w="3966400" h="3021676">
                <a:moveTo>
                  <a:pt x="0" y="0"/>
                </a:moveTo>
                <a:lnTo>
                  <a:pt x="3966401" y="0"/>
                </a:lnTo>
                <a:lnTo>
                  <a:pt x="3966401" y="3021676"/>
                </a:lnTo>
                <a:lnTo>
                  <a:pt x="0" y="302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442556">
            <a:off x="5926243" y="-86809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36979">
            <a:off x="4496258" y="-2682473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089" y="-94151"/>
            <a:ext cx="6870310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D97823"/>
                </a:solidFill>
                <a:latin typeface="Mango AC"/>
                <a:ea typeface="Mango AC"/>
                <a:cs typeface="Mango AC"/>
                <a:sym typeface="Mango AC"/>
              </a:rPr>
              <a:t>SMART Goals: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089" y="1128224"/>
            <a:ext cx="9998251" cy="255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-Making an interesting menu, new items like sugar-free-low- calorie </a:t>
            </a:r>
          </a:p>
          <a:p>
            <a:pPr algn="l">
              <a:lnSpc>
                <a:spcPts val="3443"/>
              </a:lnSpc>
            </a:pPr>
            <a:r>
              <a:rPr lang="en-US" sz="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-Be on social media platforms like Facebook and TikTok. </a:t>
            </a:r>
          </a:p>
          <a:p>
            <a:pPr algn="l">
              <a:lnSpc>
                <a:spcPts val="3443"/>
              </a:lnSpc>
            </a:pPr>
            <a:r>
              <a:rPr lang="en-US" sz="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-Customer satisfaction through interaction with customers on platforms and feedback and reviews on social media. </a:t>
            </a:r>
          </a:p>
          <a:p>
            <a:pPr algn="l">
              <a:lnSpc>
                <a:spcPts val="3443"/>
              </a:lnSpc>
            </a:pPr>
            <a:r>
              <a:rPr lang="en-US" sz="2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-Having our own offline site and packaging.</a:t>
            </a:r>
          </a:p>
          <a:p>
            <a:pPr algn="l">
              <a:lnSpc>
                <a:spcPts val="3443"/>
              </a:lnSpc>
              <a:spcBef>
                <a:spcPct val="0"/>
              </a:spcBef>
            </a:pPr>
            <a:endParaRPr lang="en-US" sz="20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408199" y="1197966"/>
            <a:ext cx="4737379" cy="4599564"/>
          </a:xfrm>
          <a:custGeom>
            <a:avLst/>
            <a:gdLst/>
            <a:ahLst/>
            <a:cxnLst/>
            <a:rect l="l" t="t" r="r" b="b"/>
            <a:pathLst>
              <a:path w="4737379" h="4599564">
                <a:moveTo>
                  <a:pt x="0" y="0"/>
                </a:moveTo>
                <a:lnTo>
                  <a:pt x="4737379" y="0"/>
                </a:lnTo>
                <a:lnTo>
                  <a:pt x="4737379" y="4599564"/>
                </a:lnTo>
                <a:lnTo>
                  <a:pt x="0" y="4599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78040">
            <a:off x="5997854" y="6824627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2556">
            <a:off x="7332510" y="1281625"/>
            <a:ext cx="1960347" cy="1639563"/>
          </a:xfrm>
          <a:custGeom>
            <a:avLst/>
            <a:gdLst/>
            <a:ahLst/>
            <a:cxnLst/>
            <a:rect l="l" t="t" r="r" b="b"/>
            <a:pathLst>
              <a:path w="1960347" h="1639563">
                <a:moveTo>
                  <a:pt x="0" y="0"/>
                </a:moveTo>
                <a:lnTo>
                  <a:pt x="1960348" y="0"/>
                </a:lnTo>
                <a:lnTo>
                  <a:pt x="1960348" y="1639563"/>
                </a:lnTo>
                <a:lnTo>
                  <a:pt x="0" y="163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36979">
            <a:off x="4700418" y="-3569586"/>
            <a:ext cx="7549969" cy="6740063"/>
          </a:xfrm>
          <a:custGeom>
            <a:avLst/>
            <a:gdLst/>
            <a:ahLst/>
            <a:cxnLst/>
            <a:rect l="l" t="t" r="r" b="b"/>
            <a:pathLst>
              <a:path w="7549969" h="6740063">
                <a:moveTo>
                  <a:pt x="0" y="0"/>
                </a:moveTo>
                <a:lnTo>
                  <a:pt x="7549969" y="0"/>
                </a:lnTo>
                <a:lnTo>
                  <a:pt x="7549969" y="6740063"/>
                </a:lnTo>
                <a:lnTo>
                  <a:pt x="0" y="674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62492" y="4291389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3070675">
            <a:off x="-3410223" y="1113835"/>
            <a:ext cx="6820446" cy="5741576"/>
          </a:xfrm>
          <a:custGeom>
            <a:avLst/>
            <a:gdLst/>
            <a:ahLst/>
            <a:cxnLst/>
            <a:rect l="l" t="t" r="r" b="b"/>
            <a:pathLst>
              <a:path w="6820446" h="5741576">
                <a:moveTo>
                  <a:pt x="0" y="0"/>
                </a:moveTo>
                <a:lnTo>
                  <a:pt x="6820446" y="0"/>
                </a:lnTo>
                <a:lnTo>
                  <a:pt x="6820446" y="5741576"/>
                </a:lnTo>
                <a:lnTo>
                  <a:pt x="0" y="5741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438" y="7915599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19123" y="967652"/>
            <a:ext cx="12864587" cy="9092157"/>
          </a:xfrm>
          <a:custGeom>
            <a:avLst/>
            <a:gdLst/>
            <a:ahLst/>
            <a:cxnLst/>
            <a:rect l="l" t="t" r="r" b="b"/>
            <a:pathLst>
              <a:path w="12864587" h="9092157">
                <a:moveTo>
                  <a:pt x="0" y="0"/>
                </a:moveTo>
                <a:lnTo>
                  <a:pt x="12864587" y="0"/>
                </a:lnTo>
                <a:lnTo>
                  <a:pt x="12864587" y="9092158"/>
                </a:lnTo>
                <a:lnTo>
                  <a:pt x="0" y="90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317" b="-3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61142" y="88026"/>
            <a:ext cx="6631438" cy="95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5032">
                <a:solidFill>
                  <a:srgbClr val="350916"/>
                </a:solidFill>
                <a:latin typeface="Mango AC"/>
                <a:ea typeface="Mango AC"/>
                <a:cs typeface="Mango AC"/>
                <a:sym typeface="Mango AC"/>
              </a:rPr>
              <a:t>Content calender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43317" y="7626955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346582" y="4049284"/>
            <a:ext cx="5479758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7" y="0"/>
                </a:lnTo>
                <a:lnTo>
                  <a:pt x="54797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559763" y="-908320"/>
            <a:ext cx="3399075" cy="3009726"/>
          </a:xfrm>
          <a:custGeom>
            <a:avLst/>
            <a:gdLst/>
            <a:ahLst/>
            <a:cxnLst/>
            <a:rect l="l" t="t" r="r" b="b"/>
            <a:pathLst>
              <a:path w="3399075" h="3009726">
                <a:moveTo>
                  <a:pt x="0" y="0"/>
                </a:moveTo>
                <a:lnTo>
                  <a:pt x="3399074" y="0"/>
                </a:lnTo>
                <a:lnTo>
                  <a:pt x="3399074" y="3009727"/>
                </a:lnTo>
                <a:lnTo>
                  <a:pt x="0" y="3009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81604" y="2101407"/>
            <a:ext cx="2138985" cy="1532291"/>
          </a:xfrm>
          <a:custGeom>
            <a:avLst/>
            <a:gdLst/>
            <a:ahLst/>
            <a:cxnLst/>
            <a:rect l="l" t="t" r="r" b="b"/>
            <a:pathLst>
              <a:path w="2138985" h="1532291">
                <a:moveTo>
                  <a:pt x="0" y="0"/>
                </a:moveTo>
                <a:lnTo>
                  <a:pt x="2138985" y="0"/>
                </a:lnTo>
                <a:lnTo>
                  <a:pt x="2138985" y="1532291"/>
                </a:lnTo>
                <a:lnTo>
                  <a:pt x="0" y="1532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96059" y="2405391"/>
            <a:ext cx="4015894" cy="2738109"/>
          </a:xfrm>
          <a:custGeom>
            <a:avLst/>
            <a:gdLst/>
            <a:ahLst/>
            <a:cxnLst/>
            <a:rect l="l" t="t" r="r" b="b"/>
            <a:pathLst>
              <a:path w="4015894" h="2738109">
                <a:moveTo>
                  <a:pt x="0" y="0"/>
                </a:moveTo>
                <a:lnTo>
                  <a:pt x="4015894" y="0"/>
                </a:lnTo>
                <a:lnTo>
                  <a:pt x="4015894" y="2738109"/>
                </a:lnTo>
                <a:lnTo>
                  <a:pt x="0" y="2738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40267" y="217622"/>
            <a:ext cx="2127477" cy="1883784"/>
          </a:xfrm>
          <a:custGeom>
            <a:avLst/>
            <a:gdLst/>
            <a:ahLst/>
            <a:cxnLst/>
            <a:rect l="l" t="t" r="r" b="b"/>
            <a:pathLst>
              <a:path w="2127477" h="1883784">
                <a:moveTo>
                  <a:pt x="0" y="0"/>
                </a:moveTo>
                <a:lnTo>
                  <a:pt x="2127478" y="0"/>
                </a:lnTo>
                <a:lnTo>
                  <a:pt x="2127478" y="1883785"/>
                </a:lnTo>
                <a:lnTo>
                  <a:pt x="0" y="1883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971955" y="8065651"/>
            <a:ext cx="3848208" cy="2763713"/>
          </a:xfrm>
          <a:custGeom>
            <a:avLst/>
            <a:gdLst/>
            <a:ahLst/>
            <a:cxnLst/>
            <a:rect l="l" t="t" r="r" b="b"/>
            <a:pathLst>
              <a:path w="3848208" h="2763713">
                <a:moveTo>
                  <a:pt x="0" y="0"/>
                </a:moveTo>
                <a:lnTo>
                  <a:pt x="3848208" y="0"/>
                </a:lnTo>
                <a:lnTo>
                  <a:pt x="3848208" y="2763713"/>
                </a:lnTo>
                <a:lnTo>
                  <a:pt x="0" y="2763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8999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>
            <a:off x="13222829" y="7067755"/>
            <a:ext cx="2040976" cy="1361888"/>
          </a:xfrm>
          <a:custGeom>
            <a:avLst/>
            <a:gdLst/>
            <a:ahLst/>
            <a:cxnLst/>
            <a:rect l="l" t="t" r="r" b="b"/>
            <a:pathLst>
              <a:path w="2040976" h="1361888">
                <a:moveTo>
                  <a:pt x="2040976" y="0"/>
                </a:moveTo>
                <a:lnTo>
                  <a:pt x="0" y="0"/>
                </a:lnTo>
                <a:lnTo>
                  <a:pt x="0" y="1361888"/>
                </a:lnTo>
                <a:lnTo>
                  <a:pt x="2040976" y="1361888"/>
                </a:lnTo>
                <a:lnTo>
                  <a:pt x="2040976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971955" y="5443614"/>
            <a:ext cx="2681994" cy="2043192"/>
          </a:xfrm>
          <a:custGeom>
            <a:avLst/>
            <a:gdLst/>
            <a:ahLst/>
            <a:cxnLst/>
            <a:rect l="l" t="t" r="r" b="b"/>
            <a:pathLst>
              <a:path w="2681994" h="2043192">
                <a:moveTo>
                  <a:pt x="0" y="0"/>
                </a:moveTo>
                <a:lnTo>
                  <a:pt x="2681994" y="0"/>
                </a:lnTo>
                <a:lnTo>
                  <a:pt x="2681994" y="2043192"/>
                </a:lnTo>
                <a:lnTo>
                  <a:pt x="0" y="20431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8999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2975098" y="5583764"/>
            <a:ext cx="2138337" cy="1045841"/>
          </a:xfrm>
          <a:custGeom>
            <a:avLst/>
            <a:gdLst/>
            <a:ahLst/>
            <a:cxnLst/>
            <a:rect l="l" t="t" r="r" b="b"/>
            <a:pathLst>
              <a:path w="2138337" h="1045841">
                <a:moveTo>
                  <a:pt x="0" y="0"/>
                </a:moveTo>
                <a:lnTo>
                  <a:pt x="2138338" y="0"/>
                </a:lnTo>
                <a:lnTo>
                  <a:pt x="2138338" y="1045841"/>
                </a:lnTo>
                <a:lnTo>
                  <a:pt x="0" y="10458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8999"/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621879" y="8901949"/>
            <a:ext cx="2773814" cy="1805501"/>
          </a:xfrm>
          <a:custGeom>
            <a:avLst/>
            <a:gdLst/>
            <a:ahLst/>
            <a:cxnLst/>
            <a:rect l="l" t="t" r="r" b="b"/>
            <a:pathLst>
              <a:path w="2773814" h="1805501">
                <a:moveTo>
                  <a:pt x="0" y="0"/>
                </a:moveTo>
                <a:lnTo>
                  <a:pt x="2773814" y="0"/>
                </a:lnTo>
                <a:lnTo>
                  <a:pt x="2773814" y="1805501"/>
                </a:lnTo>
                <a:lnTo>
                  <a:pt x="0" y="18055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18999"/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028700" y="1631295"/>
            <a:ext cx="9713545" cy="239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22"/>
              </a:lnSpc>
            </a:pPr>
            <a:r>
              <a:rPr lang="en-US" sz="12658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The End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3774445"/>
            <a:ext cx="6069421" cy="6069421"/>
          </a:xfrm>
          <a:custGeom>
            <a:avLst/>
            <a:gdLst/>
            <a:ahLst/>
            <a:cxnLst/>
            <a:rect l="l" t="t" r="r" b="b"/>
            <a:pathLst>
              <a:path w="6069421" h="6069421">
                <a:moveTo>
                  <a:pt x="0" y="0"/>
                </a:moveTo>
                <a:lnTo>
                  <a:pt x="6069421" y="0"/>
                </a:lnTo>
                <a:lnTo>
                  <a:pt x="6069421" y="6069421"/>
                </a:lnTo>
                <a:lnTo>
                  <a:pt x="0" y="606942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971955" y="4103053"/>
            <a:ext cx="6834783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Our Group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0205" y="5704205"/>
            <a:ext cx="5269557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44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Rana Ahmed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44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Toka Ahmed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44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Hana Ahmed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44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Joy Mina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44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Marwa Omar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2368562" y="-374145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29116">
            <a:off x="12516833" y="5989679"/>
            <a:ext cx="3492306" cy="2870041"/>
          </a:xfrm>
          <a:custGeom>
            <a:avLst/>
            <a:gdLst/>
            <a:ahLst/>
            <a:cxnLst/>
            <a:rect l="l" t="t" r="r" b="b"/>
            <a:pathLst>
              <a:path w="3492306" h="2870041">
                <a:moveTo>
                  <a:pt x="0" y="0"/>
                </a:moveTo>
                <a:lnTo>
                  <a:pt x="3492306" y="0"/>
                </a:lnTo>
                <a:lnTo>
                  <a:pt x="3492306" y="2870040"/>
                </a:lnTo>
                <a:lnTo>
                  <a:pt x="0" y="28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5189" y="1670939"/>
            <a:ext cx="11209810" cy="801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endParaRPr/>
          </a:p>
          <a:p>
            <a:pPr algn="l">
              <a:lnSpc>
                <a:spcPts val="6039"/>
              </a:lnSpc>
            </a:pPr>
            <a:r>
              <a:rPr lang="en-US" sz="3682" b="1" u="sng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3. Sales and Conversions</a:t>
            </a:r>
          </a:p>
          <a:p>
            <a:pPr algn="l">
              <a:lnSpc>
                <a:spcPts val="4446"/>
              </a:lnSpc>
            </a:pP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2710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orders</a:t>
            </a: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: drive </a:t>
            </a:r>
            <a:r>
              <a:rPr lang="en-US" sz="2710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30% of total monthly</a:t>
            </a: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dessert sales through social media promotions..</a:t>
            </a:r>
          </a:p>
          <a:p>
            <a:pPr algn="l">
              <a:lnSpc>
                <a:spcPts val="4446"/>
              </a:lnSpc>
            </a:pP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710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Campaign performance</a:t>
            </a: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: Generate </a:t>
            </a:r>
            <a:r>
              <a:rPr lang="en-US" sz="2710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200 sales</a:t>
            </a:r>
            <a:r>
              <a:rPr lang="en-US" sz="2710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710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from a single paid ad campaign.</a:t>
            </a:r>
          </a:p>
          <a:p>
            <a:pPr algn="l">
              <a:lnSpc>
                <a:spcPts val="4446"/>
              </a:lnSpc>
            </a:pPr>
            <a:endParaRPr lang="en-US" sz="2710">
              <a:solidFill>
                <a:srgbClr val="44080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6039"/>
              </a:lnSpc>
            </a:pPr>
            <a:r>
              <a:rPr lang="en-US" sz="3682" b="1" u="sng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4. Content Creation </a:t>
            </a:r>
          </a:p>
          <a:p>
            <a:pPr algn="l">
              <a:lnSpc>
                <a:spcPts val="4246"/>
              </a:lnSpc>
            </a:pP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589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Post frequency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: publish </a:t>
            </a:r>
            <a:r>
              <a:rPr lang="en-US" sz="2589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6-7 high quality stories per week and 3-4 posts 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including photos , videos and reels.</a:t>
            </a:r>
          </a:p>
          <a:p>
            <a:pPr algn="l">
              <a:lnSpc>
                <a:spcPts val="4246"/>
              </a:lnSpc>
            </a:pP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589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Video views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: Achieve </a:t>
            </a:r>
            <a:r>
              <a:rPr lang="en-US" sz="2589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15000 views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per reel or tiktok within 7 days of posting.</a:t>
            </a:r>
          </a:p>
          <a:p>
            <a:pPr algn="l">
              <a:lnSpc>
                <a:spcPts val="4246"/>
              </a:lnSpc>
            </a:pP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589" b="1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User-generated content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: Encourage customers to share </a:t>
            </a:r>
            <a:r>
              <a:rPr lang="en-US" sz="2589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15-20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tagged photos</a:t>
            </a:r>
            <a:r>
              <a:rPr lang="en-US" sz="2589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of your desserts within the first 3 months.</a:t>
            </a:r>
          </a:p>
        </p:txBody>
      </p:sp>
      <p:sp>
        <p:nvSpPr>
          <p:cNvPr id="5" name="Freeform 5"/>
          <p:cNvSpPr/>
          <p:nvPr/>
        </p:nvSpPr>
        <p:spPr>
          <a:xfrm>
            <a:off x="9441798" y="476072"/>
            <a:ext cx="3966400" cy="3021676"/>
          </a:xfrm>
          <a:custGeom>
            <a:avLst/>
            <a:gdLst/>
            <a:ahLst/>
            <a:cxnLst/>
            <a:rect l="l" t="t" r="r" b="b"/>
            <a:pathLst>
              <a:path w="3966400" h="3021676">
                <a:moveTo>
                  <a:pt x="0" y="0"/>
                </a:moveTo>
                <a:lnTo>
                  <a:pt x="3966401" y="0"/>
                </a:lnTo>
                <a:lnTo>
                  <a:pt x="3966401" y="3021676"/>
                </a:lnTo>
                <a:lnTo>
                  <a:pt x="0" y="302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58089" y="659760"/>
            <a:ext cx="6870310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D97823"/>
                </a:solidFill>
                <a:latin typeface="Mango AC"/>
                <a:ea typeface="Mango AC"/>
                <a:cs typeface="Mango AC"/>
                <a:sym typeface="Mango AC"/>
              </a:rPr>
              <a:t>SMART Goals</a:t>
            </a:r>
          </a:p>
        </p:txBody>
      </p:sp>
      <p:sp>
        <p:nvSpPr>
          <p:cNvPr id="7" name="Freeform 7"/>
          <p:cNvSpPr/>
          <p:nvPr/>
        </p:nvSpPr>
        <p:spPr>
          <a:xfrm rot="9442556">
            <a:off x="5926243" y="-86809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4496258" y="-2682473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08199" y="1197966"/>
            <a:ext cx="4737379" cy="4599564"/>
          </a:xfrm>
          <a:custGeom>
            <a:avLst/>
            <a:gdLst/>
            <a:ahLst/>
            <a:cxnLst/>
            <a:rect l="l" t="t" r="r" b="b"/>
            <a:pathLst>
              <a:path w="4737379" h="4599564">
                <a:moveTo>
                  <a:pt x="0" y="0"/>
                </a:moveTo>
                <a:lnTo>
                  <a:pt x="4737379" y="0"/>
                </a:lnTo>
                <a:lnTo>
                  <a:pt x="4737379" y="4599564"/>
                </a:lnTo>
                <a:lnTo>
                  <a:pt x="0" y="4599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70675">
            <a:off x="-2368562" y="-374145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29116">
            <a:off x="9884755" y="6473750"/>
            <a:ext cx="3492306" cy="2870041"/>
          </a:xfrm>
          <a:custGeom>
            <a:avLst/>
            <a:gdLst/>
            <a:ahLst/>
            <a:cxnLst/>
            <a:rect l="l" t="t" r="r" b="b"/>
            <a:pathLst>
              <a:path w="3492306" h="2870041">
                <a:moveTo>
                  <a:pt x="0" y="0"/>
                </a:moveTo>
                <a:lnTo>
                  <a:pt x="3492306" y="0"/>
                </a:lnTo>
                <a:lnTo>
                  <a:pt x="3492306" y="2870040"/>
                </a:lnTo>
                <a:lnTo>
                  <a:pt x="0" y="28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5189" y="1651889"/>
            <a:ext cx="12515685" cy="65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1"/>
              </a:lnSpc>
            </a:pPr>
            <a:endParaRPr/>
          </a:p>
          <a:p>
            <a:pPr algn="l">
              <a:lnSpc>
                <a:spcPts val="6743"/>
              </a:lnSpc>
            </a:pPr>
            <a:r>
              <a:rPr lang="en-US" sz="4111" b="1" u="sng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5. Customer Satisfaction Goal: </a:t>
            </a:r>
          </a:p>
          <a:p>
            <a:pPr algn="l">
              <a:lnSpc>
                <a:spcPts val="4963"/>
              </a:lnSpc>
            </a:pPr>
            <a:r>
              <a:rPr lang="en-US" sz="3026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-Maintain a rating of </a:t>
            </a:r>
            <a:r>
              <a:rPr lang="en-US" sz="3026" b="1" u="sng">
                <a:solidFill>
                  <a:srgbClr val="440808"/>
                </a:solidFill>
                <a:latin typeface="Poppins Bold"/>
                <a:ea typeface="Poppins Bold"/>
                <a:cs typeface="Poppins Bold"/>
                <a:sym typeface="Poppins Bold"/>
              </a:rPr>
              <a:t>4.5 stars</a:t>
            </a:r>
            <a:r>
              <a:rPr lang="en-US" sz="3026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or higher through high quality products.</a:t>
            </a:r>
          </a:p>
          <a:p>
            <a:pPr algn="l">
              <a:lnSpc>
                <a:spcPts val="4963"/>
              </a:lnSpc>
            </a:pPr>
            <a:r>
              <a:rPr lang="en-US" sz="3026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-Excellent customer service.</a:t>
            </a:r>
          </a:p>
          <a:p>
            <a:pPr algn="l">
              <a:lnSpc>
                <a:spcPts val="4963"/>
              </a:lnSpc>
            </a:pPr>
            <a:r>
              <a:rPr lang="en-US" sz="3026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-Efficient ordering and delivery process.</a:t>
            </a:r>
          </a:p>
          <a:p>
            <a:pPr algn="l">
              <a:lnSpc>
                <a:spcPts val="4963"/>
              </a:lnSpc>
            </a:pPr>
            <a:r>
              <a:rPr lang="en-US" sz="3026">
                <a:solidFill>
                  <a:srgbClr val="440808"/>
                </a:solidFill>
                <a:latin typeface="Poppins"/>
                <a:ea typeface="Poppins"/>
                <a:cs typeface="Poppins"/>
                <a:sym typeface="Poppins"/>
              </a:rPr>
              <a:t> -Quality control and hygiene and customer feedback and reviews within the first 3 months</a:t>
            </a:r>
          </a:p>
          <a:p>
            <a:pPr algn="l">
              <a:lnSpc>
                <a:spcPts val="4963"/>
              </a:lnSpc>
            </a:pPr>
            <a:endParaRPr lang="en-US" sz="3026">
              <a:solidFill>
                <a:srgbClr val="44080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6743"/>
              </a:lnSpc>
            </a:pPr>
            <a:endParaRPr lang="en-US" sz="3026">
              <a:solidFill>
                <a:srgbClr val="44080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441798" y="476072"/>
            <a:ext cx="3966400" cy="3021676"/>
          </a:xfrm>
          <a:custGeom>
            <a:avLst/>
            <a:gdLst/>
            <a:ahLst/>
            <a:cxnLst/>
            <a:rect l="l" t="t" r="r" b="b"/>
            <a:pathLst>
              <a:path w="3966400" h="3021676">
                <a:moveTo>
                  <a:pt x="0" y="0"/>
                </a:moveTo>
                <a:lnTo>
                  <a:pt x="3966401" y="0"/>
                </a:lnTo>
                <a:lnTo>
                  <a:pt x="3966401" y="3021676"/>
                </a:lnTo>
                <a:lnTo>
                  <a:pt x="0" y="302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58089" y="659760"/>
            <a:ext cx="6870310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D97823"/>
                </a:solidFill>
                <a:latin typeface="Mango AC"/>
                <a:ea typeface="Mango AC"/>
                <a:cs typeface="Mango AC"/>
                <a:sym typeface="Mango AC"/>
              </a:rPr>
              <a:t>SMART Goals</a:t>
            </a:r>
          </a:p>
        </p:txBody>
      </p:sp>
      <p:sp>
        <p:nvSpPr>
          <p:cNvPr id="7" name="Freeform 7"/>
          <p:cNvSpPr/>
          <p:nvPr/>
        </p:nvSpPr>
        <p:spPr>
          <a:xfrm rot="9442556">
            <a:off x="5926243" y="-86809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4496258" y="-2682473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08199" y="1197966"/>
            <a:ext cx="4737379" cy="4599564"/>
          </a:xfrm>
          <a:custGeom>
            <a:avLst/>
            <a:gdLst/>
            <a:ahLst/>
            <a:cxnLst/>
            <a:rect l="l" t="t" r="r" b="b"/>
            <a:pathLst>
              <a:path w="4737379" h="4599564">
                <a:moveTo>
                  <a:pt x="0" y="0"/>
                </a:moveTo>
                <a:lnTo>
                  <a:pt x="4737379" y="0"/>
                </a:lnTo>
                <a:lnTo>
                  <a:pt x="4737379" y="4599564"/>
                </a:lnTo>
                <a:lnTo>
                  <a:pt x="0" y="4599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773" y="1942475"/>
            <a:ext cx="351424" cy="351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60726" y="-229333"/>
            <a:ext cx="7315200" cy="3577798"/>
          </a:xfrm>
          <a:custGeom>
            <a:avLst/>
            <a:gdLst/>
            <a:ahLst/>
            <a:cxnLst/>
            <a:rect l="l" t="t" r="r" b="b"/>
            <a:pathLst>
              <a:path w="7315200" h="3577798">
                <a:moveTo>
                  <a:pt x="0" y="0"/>
                </a:moveTo>
                <a:lnTo>
                  <a:pt x="7315200" y="0"/>
                </a:lnTo>
                <a:lnTo>
                  <a:pt x="7315200" y="3577798"/>
                </a:lnTo>
                <a:lnTo>
                  <a:pt x="0" y="357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78040">
            <a:off x="11905190" y="5276333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22473" y="6172200"/>
            <a:ext cx="4395854" cy="4114800"/>
          </a:xfrm>
          <a:custGeom>
            <a:avLst/>
            <a:gdLst/>
            <a:ahLst/>
            <a:cxnLst/>
            <a:rect l="l" t="t" r="r" b="b"/>
            <a:pathLst>
              <a:path w="4395854" h="4114800">
                <a:moveTo>
                  <a:pt x="0" y="0"/>
                </a:moveTo>
                <a:lnTo>
                  <a:pt x="4395853" y="0"/>
                </a:lnTo>
                <a:lnTo>
                  <a:pt x="4395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485" y="909319"/>
            <a:ext cx="789135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284B23"/>
                </a:solidFill>
                <a:latin typeface="Mango AC"/>
                <a:ea typeface="Mango AC"/>
                <a:cs typeface="Mango AC"/>
                <a:sym typeface="Mango AC"/>
              </a:rPr>
              <a:t>Audience</a:t>
            </a:r>
          </a:p>
        </p:txBody>
      </p:sp>
      <p:sp>
        <p:nvSpPr>
          <p:cNvPr id="9" name="Freeform 9"/>
          <p:cNvSpPr/>
          <p:nvPr/>
        </p:nvSpPr>
        <p:spPr>
          <a:xfrm rot="3070675">
            <a:off x="-2556936" y="4876456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3485" y="2041987"/>
            <a:ext cx="13458158" cy="787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Primary Target Audience Segments</a:t>
            </a:r>
          </a:p>
          <a:p>
            <a:pPr algn="l">
              <a:lnSpc>
                <a:spcPts val="4184"/>
              </a:lnSpc>
            </a:pPr>
            <a:r>
              <a:rPr lang="en-US" sz="3099" b="1" u="sng" spc="185">
                <a:solidFill>
                  <a:srgbClr val="D41574"/>
                </a:solidFill>
                <a:latin typeface="Poppins Bold"/>
                <a:ea typeface="Poppins Bold"/>
                <a:cs typeface="Poppins Bold"/>
                <a:sym typeface="Poppins Bold"/>
              </a:rPr>
              <a:t>1. Millennials and Gen Z (18–35 years old)</a:t>
            </a:r>
          </a:p>
          <a:p>
            <a:pPr marL="669286" lvl="1" indent="-334643" algn="l">
              <a:lnSpc>
                <a:spcPts val="4184"/>
              </a:lnSpc>
              <a:buFont typeface="Arial"/>
              <a:buChar char="•"/>
            </a:pPr>
            <a:r>
              <a:rPr lang="en-US" sz="3099" b="1" u="sng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Characteristics</a:t>
            </a:r>
            <a:r>
              <a:rPr lang="en-US" sz="3099" b="1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-People who spend most of their time on social media.</a:t>
            </a:r>
          </a:p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-People who are attracted to content attractive online content.</a:t>
            </a:r>
          </a:p>
          <a:p>
            <a:pPr algn="l">
              <a:lnSpc>
                <a:spcPts val="4184"/>
              </a:lnSpc>
            </a:pPr>
            <a:endParaRPr lang="en-US" sz="3099" b="1" spc="185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9286" lvl="1" indent="-334643" algn="l">
              <a:lnSpc>
                <a:spcPts val="4184"/>
              </a:lnSpc>
              <a:buFont typeface="Arial"/>
              <a:buChar char="•"/>
            </a:pPr>
            <a:r>
              <a:rPr lang="en-US" sz="3099" b="1" u="sng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Behavior:</a:t>
            </a:r>
          </a:p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-Prefer to order food delivery and try restaurants to dine out.</a:t>
            </a:r>
          </a:p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-Try new flavors and new food.</a:t>
            </a:r>
          </a:p>
          <a:p>
            <a:pPr algn="l">
              <a:lnSpc>
                <a:spcPts val="4184"/>
              </a:lnSpc>
            </a:pPr>
            <a:endParaRPr lang="en-US" sz="3099" b="1" spc="185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9286" lvl="1" indent="-334643" algn="l">
              <a:lnSpc>
                <a:spcPts val="4184"/>
              </a:lnSpc>
              <a:buFont typeface="Arial"/>
              <a:buChar char="•"/>
            </a:pPr>
            <a:r>
              <a:rPr lang="en-US" sz="3099" b="1" u="sng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Channels</a:t>
            </a:r>
            <a:r>
              <a:rPr lang="en-US" sz="3099" b="1" spc="1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</a:p>
          <a:p>
            <a:pPr algn="l">
              <a:lnSpc>
                <a:spcPts val="4184"/>
              </a:lnSpc>
            </a:pPr>
            <a:r>
              <a:rPr lang="en-US" sz="3099" b="1" spc="185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 Instagram , TikTok , and Facebook. </a:t>
            </a:r>
          </a:p>
          <a:p>
            <a:pPr algn="l">
              <a:lnSpc>
                <a:spcPts val="4184"/>
              </a:lnSpc>
            </a:pPr>
            <a:endParaRPr lang="en-US" sz="3099" b="1" spc="185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440125" y="4827602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442556">
            <a:off x="8788251" y="63869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7773" y="5408624"/>
            <a:ext cx="351424" cy="3514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773" y="1942475"/>
            <a:ext cx="351424" cy="351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60726" y="-229333"/>
            <a:ext cx="7315200" cy="3577798"/>
          </a:xfrm>
          <a:custGeom>
            <a:avLst/>
            <a:gdLst/>
            <a:ahLst/>
            <a:cxnLst/>
            <a:rect l="l" t="t" r="r" b="b"/>
            <a:pathLst>
              <a:path w="7315200" h="3577798">
                <a:moveTo>
                  <a:pt x="0" y="0"/>
                </a:moveTo>
                <a:lnTo>
                  <a:pt x="7315200" y="0"/>
                </a:lnTo>
                <a:lnTo>
                  <a:pt x="7315200" y="3577798"/>
                </a:lnTo>
                <a:lnTo>
                  <a:pt x="0" y="357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78040">
            <a:off x="11905190" y="5276333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22473" y="6172200"/>
            <a:ext cx="4395854" cy="4114800"/>
          </a:xfrm>
          <a:custGeom>
            <a:avLst/>
            <a:gdLst/>
            <a:ahLst/>
            <a:cxnLst/>
            <a:rect l="l" t="t" r="r" b="b"/>
            <a:pathLst>
              <a:path w="4395854" h="4114800">
                <a:moveTo>
                  <a:pt x="0" y="0"/>
                </a:moveTo>
                <a:lnTo>
                  <a:pt x="4395853" y="0"/>
                </a:lnTo>
                <a:lnTo>
                  <a:pt x="4395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485" y="526409"/>
            <a:ext cx="789135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284B23"/>
                </a:solidFill>
                <a:latin typeface="Mango AC"/>
                <a:ea typeface="Mango AC"/>
                <a:cs typeface="Mango AC"/>
                <a:sym typeface="Mango AC"/>
              </a:rPr>
              <a:t>Audience</a:t>
            </a:r>
          </a:p>
        </p:txBody>
      </p:sp>
      <p:sp>
        <p:nvSpPr>
          <p:cNvPr id="9" name="Freeform 9"/>
          <p:cNvSpPr/>
          <p:nvPr/>
        </p:nvSpPr>
        <p:spPr>
          <a:xfrm rot="3070675">
            <a:off x="-2556936" y="4876456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4559" y="1866275"/>
            <a:ext cx="12104255" cy="670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3017" b="1" u="sng" spc="181">
                <a:solidFill>
                  <a:srgbClr val="A61C1A"/>
                </a:solidFill>
                <a:latin typeface="Poppins Bold"/>
                <a:ea typeface="Poppins Bold"/>
                <a:cs typeface="Poppins Bold"/>
                <a:sym typeface="Poppins Bold"/>
              </a:rPr>
              <a:t>2. Families with Children (30–45 years old)</a:t>
            </a:r>
          </a:p>
          <a:p>
            <a:pPr marL="651429" lvl="1" indent="-325715" algn="l">
              <a:lnSpc>
                <a:spcPts val="4073"/>
              </a:lnSpc>
              <a:buFont typeface="Arial"/>
              <a:buChar char="•"/>
            </a:pPr>
            <a:r>
              <a:rPr lang="en-US" sz="3017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Characteristics</a:t>
            </a:r>
            <a:r>
              <a:rPr lang="en-US" sz="3017" b="1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4073"/>
              </a:lnSpc>
            </a:pPr>
            <a:r>
              <a:rPr lang="en-US" sz="3017" b="1" spc="181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-Parents wanting to offer to offer the best treats to their kids with the best qualities and the best prices.</a:t>
            </a:r>
          </a:p>
          <a:p>
            <a:pPr algn="l">
              <a:lnSpc>
                <a:spcPts val="4073"/>
              </a:lnSpc>
            </a:pPr>
            <a:endParaRPr lang="en-US" sz="3017" b="1" spc="181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1429" lvl="1" indent="-325715" algn="l">
              <a:lnSpc>
                <a:spcPts val="4073"/>
              </a:lnSpc>
              <a:buFont typeface="Arial"/>
              <a:buChar char="•"/>
            </a:pPr>
            <a:r>
              <a:rPr lang="en-US" sz="3017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Behavior:</a:t>
            </a:r>
          </a:p>
          <a:p>
            <a:pPr algn="l">
              <a:lnSpc>
                <a:spcPts val="4073"/>
              </a:lnSpc>
            </a:pPr>
            <a:r>
              <a:rPr lang="en-US" sz="3017" b="1" spc="181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-Purchase cakes and desserts for birthdays or school events.</a:t>
            </a:r>
          </a:p>
          <a:p>
            <a:pPr algn="l">
              <a:lnSpc>
                <a:spcPts val="4073"/>
              </a:lnSpc>
            </a:pPr>
            <a:r>
              <a:rPr lang="en-US" sz="3017" b="1" spc="181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-Prefer to family sized packages.</a:t>
            </a:r>
          </a:p>
          <a:p>
            <a:pPr algn="l">
              <a:lnSpc>
                <a:spcPts val="4073"/>
              </a:lnSpc>
            </a:pPr>
            <a:endParaRPr lang="en-US" sz="3017" b="1" spc="181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51429" lvl="1" indent="-325715" algn="l">
              <a:lnSpc>
                <a:spcPts val="4073"/>
              </a:lnSpc>
              <a:buFont typeface="Arial"/>
              <a:buChar char="•"/>
            </a:pPr>
            <a:r>
              <a:rPr lang="en-US" sz="3017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Channels:</a:t>
            </a:r>
          </a:p>
          <a:p>
            <a:pPr algn="l">
              <a:lnSpc>
                <a:spcPts val="4073"/>
              </a:lnSpc>
            </a:pPr>
            <a:r>
              <a:rPr lang="en-US" sz="3017" b="1" spc="181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-Facebook , Instagram and TikTok.</a:t>
            </a:r>
          </a:p>
          <a:p>
            <a:pPr algn="l">
              <a:lnSpc>
                <a:spcPts val="4073"/>
              </a:lnSpc>
            </a:pPr>
            <a:endParaRPr lang="en-US" sz="3017" b="1" spc="181">
              <a:solidFill>
                <a:srgbClr val="284B2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440125" y="4827602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442556">
            <a:off x="8788251" y="63869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7773" y="5408624"/>
            <a:ext cx="351424" cy="3514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773" y="1578616"/>
            <a:ext cx="351424" cy="351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60726" y="-229333"/>
            <a:ext cx="7315200" cy="3577798"/>
          </a:xfrm>
          <a:custGeom>
            <a:avLst/>
            <a:gdLst/>
            <a:ahLst/>
            <a:cxnLst/>
            <a:rect l="l" t="t" r="r" b="b"/>
            <a:pathLst>
              <a:path w="7315200" h="3577798">
                <a:moveTo>
                  <a:pt x="0" y="0"/>
                </a:moveTo>
                <a:lnTo>
                  <a:pt x="7315200" y="0"/>
                </a:lnTo>
                <a:lnTo>
                  <a:pt x="7315200" y="3577798"/>
                </a:lnTo>
                <a:lnTo>
                  <a:pt x="0" y="357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778040">
            <a:off x="11905190" y="5276333"/>
            <a:ext cx="7069869" cy="6375736"/>
          </a:xfrm>
          <a:custGeom>
            <a:avLst/>
            <a:gdLst/>
            <a:ahLst/>
            <a:cxnLst/>
            <a:rect l="l" t="t" r="r" b="b"/>
            <a:pathLst>
              <a:path w="7069869" h="6375736">
                <a:moveTo>
                  <a:pt x="0" y="0"/>
                </a:moveTo>
                <a:lnTo>
                  <a:pt x="7069869" y="0"/>
                </a:lnTo>
                <a:lnTo>
                  <a:pt x="7069869" y="6375736"/>
                </a:lnTo>
                <a:lnTo>
                  <a:pt x="0" y="637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22473" y="6172200"/>
            <a:ext cx="4395854" cy="4114800"/>
          </a:xfrm>
          <a:custGeom>
            <a:avLst/>
            <a:gdLst/>
            <a:ahLst/>
            <a:cxnLst/>
            <a:rect l="l" t="t" r="r" b="b"/>
            <a:pathLst>
              <a:path w="4395854" h="4114800">
                <a:moveTo>
                  <a:pt x="0" y="0"/>
                </a:moveTo>
                <a:lnTo>
                  <a:pt x="4395853" y="0"/>
                </a:lnTo>
                <a:lnTo>
                  <a:pt x="4395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485" y="526409"/>
            <a:ext cx="789135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284B23"/>
                </a:solidFill>
                <a:latin typeface="Mango AC"/>
                <a:ea typeface="Mango AC"/>
                <a:cs typeface="Mango AC"/>
                <a:sym typeface="Mango AC"/>
              </a:rPr>
              <a:t>Audience</a:t>
            </a:r>
          </a:p>
        </p:txBody>
      </p:sp>
      <p:sp>
        <p:nvSpPr>
          <p:cNvPr id="9" name="Freeform 9"/>
          <p:cNvSpPr/>
          <p:nvPr/>
        </p:nvSpPr>
        <p:spPr>
          <a:xfrm rot="3070675">
            <a:off x="-2556936" y="4876456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2114" y="1483366"/>
            <a:ext cx="14084404" cy="464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sz="3020" b="1" u="sng" spc="181">
                <a:solidFill>
                  <a:srgbClr val="1D8A8D"/>
                </a:solidFill>
                <a:latin typeface="Poppins Bold"/>
                <a:ea typeface="Poppins Bold"/>
                <a:cs typeface="Poppins Bold"/>
                <a:sym typeface="Poppins Bold"/>
              </a:rPr>
              <a:t>3. Professionals and Office Workers (25–50 years old)</a:t>
            </a:r>
          </a:p>
          <a:p>
            <a:pPr algn="l">
              <a:lnSpc>
                <a:spcPts val="4077"/>
              </a:lnSpc>
            </a:pPr>
            <a:r>
              <a:rPr lang="en-US" sz="3020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Characteristics</a:t>
            </a:r>
            <a:r>
              <a:rPr lang="en-US" sz="3020" b="1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4077"/>
              </a:lnSpc>
            </a:pPr>
            <a:r>
              <a:rPr lang="en-US" sz="3020" spc="181">
                <a:solidFill>
                  <a:srgbClr val="284B23"/>
                </a:solidFill>
                <a:latin typeface="Poppins"/>
                <a:ea typeface="Poppins"/>
                <a:cs typeface="Poppins"/>
                <a:sym typeface="Poppins"/>
              </a:rPr>
              <a:t>-Busy individuals people look to buy convenient dessert.</a:t>
            </a:r>
          </a:p>
          <a:p>
            <a:pPr algn="l">
              <a:lnSpc>
                <a:spcPts val="4077"/>
              </a:lnSpc>
            </a:pPr>
            <a:r>
              <a:rPr lang="en-US" sz="3020" spc="181">
                <a:solidFill>
                  <a:srgbClr val="284B23"/>
                </a:solidFill>
                <a:latin typeface="Poppins"/>
                <a:ea typeface="Poppins"/>
                <a:cs typeface="Poppins"/>
                <a:sym typeface="Poppins"/>
              </a:rPr>
              <a:t>-They often buy desserts as snacks or dessert for team celebration.</a:t>
            </a:r>
          </a:p>
          <a:p>
            <a:pPr algn="l">
              <a:lnSpc>
                <a:spcPts val="4077"/>
              </a:lnSpc>
            </a:pPr>
            <a:r>
              <a:rPr lang="en-US" sz="3020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</a:t>
            </a:r>
            <a:r>
              <a:rPr lang="en-US" sz="3020" b="1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4077"/>
              </a:lnSpc>
            </a:pPr>
            <a:r>
              <a:rPr lang="en-US" sz="3020" b="1" spc="181">
                <a:solidFill>
                  <a:srgbClr val="284B23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sz="3020" spc="181">
                <a:solidFill>
                  <a:srgbClr val="284B23"/>
                </a:solidFill>
                <a:latin typeface="Poppins"/>
                <a:ea typeface="Poppins"/>
                <a:cs typeface="Poppins"/>
                <a:sym typeface="Poppins"/>
              </a:rPr>
              <a:t>Use platforms like talabat and otlob.</a:t>
            </a:r>
          </a:p>
          <a:p>
            <a:pPr algn="l">
              <a:lnSpc>
                <a:spcPts val="4077"/>
              </a:lnSpc>
            </a:pPr>
            <a:r>
              <a:rPr lang="en-US" sz="3020" b="1" u="sng" spc="1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Channels:</a:t>
            </a:r>
          </a:p>
          <a:p>
            <a:pPr marL="0" lvl="0" indent="0" algn="l">
              <a:lnSpc>
                <a:spcPts val="4077"/>
              </a:lnSpc>
              <a:spcBef>
                <a:spcPct val="0"/>
              </a:spcBef>
            </a:pPr>
            <a:r>
              <a:rPr lang="en-US" sz="3020" spc="181">
                <a:solidFill>
                  <a:srgbClr val="284B23"/>
                </a:solidFill>
                <a:latin typeface="Poppins"/>
                <a:ea typeface="Poppins"/>
                <a:cs typeface="Poppins"/>
                <a:sym typeface="Poppins"/>
              </a:rPr>
              <a:t>-Facebook , Instagram and TikTok.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440125" y="4827602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8"/>
                </a:lnTo>
                <a:lnTo>
                  <a:pt x="0" y="1344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442556">
            <a:off x="8788251" y="63869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3" y="0"/>
                </a:lnTo>
                <a:lnTo>
                  <a:pt x="1888133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7773" y="5148477"/>
            <a:ext cx="351424" cy="3514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3D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90500" y="209550"/>
              <a:ext cx="431800" cy="41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923302" y="-2607264"/>
            <a:ext cx="0" cy="15773061"/>
          </a:xfrm>
          <a:prstGeom prst="line">
            <a:avLst/>
          </a:prstGeom>
          <a:ln w="19050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3070675">
            <a:off x="-3160287" y="2498160"/>
            <a:ext cx="5609418" cy="4722110"/>
          </a:xfrm>
          <a:custGeom>
            <a:avLst/>
            <a:gdLst/>
            <a:ahLst/>
            <a:cxnLst/>
            <a:rect l="l" t="t" r="r" b="b"/>
            <a:pathLst>
              <a:path w="5609418" h="4722110">
                <a:moveTo>
                  <a:pt x="0" y="0"/>
                </a:moveTo>
                <a:lnTo>
                  <a:pt x="5609418" y="0"/>
                </a:lnTo>
                <a:lnTo>
                  <a:pt x="5609418" y="4722110"/>
                </a:lnTo>
                <a:lnTo>
                  <a:pt x="0" y="472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70675">
            <a:off x="15796167" y="1473479"/>
            <a:ext cx="5522988" cy="4649352"/>
          </a:xfrm>
          <a:custGeom>
            <a:avLst/>
            <a:gdLst/>
            <a:ahLst/>
            <a:cxnLst/>
            <a:rect l="l" t="t" r="r" b="b"/>
            <a:pathLst>
              <a:path w="5522988" h="4649352">
                <a:moveTo>
                  <a:pt x="0" y="0"/>
                </a:moveTo>
                <a:lnTo>
                  <a:pt x="5522988" y="0"/>
                </a:lnTo>
                <a:lnTo>
                  <a:pt x="5522988" y="4649352"/>
                </a:lnTo>
                <a:lnTo>
                  <a:pt x="0" y="464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5323" y="-2729403"/>
            <a:ext cx="4886675" cy="4833365"/>
          </a:xfrm>
          <a:custGeom>
            <a:avLst/>
            <a:gdLst/>
            <a:ahLst/>
            <a:cxnLst/>
            <a:rect l="l" t="t" r="r" b="b"/>
            <a:pathLst>
              <a:path w="4886675" h="4833365">
                <a:moveTo>
                  <a:pt x="0" y="0"/>
                </a:moveTo>
                <a:lnTo>
                  <a:pt x="4886675" y="0"/>
                </a:lnTo>
                <a:lnTo>
                  <a:pt x="4886675" y="4833366"/>
                </a:lnTo>
                <a:lnTo>
                  <a:pt x="0" y="483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0138" y="398507"/>
            <a:ext cx="8760720" cy="10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>
                <a:solidFill>
                  <a:srgbClr val="440808"/>
                </a:solidFill>
                <a:latin typeface="Mango AC"/>
                <a:ea typeface="Mango AC"/>
                <a:cs typeface="Mango AC"/>
                <a:sym typeface="Mango AC"/>
              </a:rPr>
              <a:t>Buyer persona</a:t>
            </a:r>
          </a:p>
        </p:txBody>
      </p:sp>
      <p:sp>
        <p:nvSpPr>
          <p:cNvPr id="7" name="Freeform 7"/>
          <p:cNvSpPr/>
          <p:nvPr/>
        </p:nvSpPr>
        <p:spPr>
          <a:xfrm>
            <a:off x="16096729" y="1431664"/>
            <a:ext cx="1361931" cy="1344598"/>
          </a:xfrm>
          <a:custGeom>
            <a:avLst/>
            <a:gdLst/>
            <a:ahLst/>
            <a:cxnLst/>
            <a:rect l="l" t="t" r="r" b="b"/>
            <a:pathLst>
              <a:path w="1361931" h="1344598">
                <a:moveTo>
                  <a:pt x="0" y="0"/>
                </a:moveTo>
                <a:lnTo>
                  <a:pt x="1361931" y="0"/>
                </a:lnTo>
                <a:lnTo>
                  <a:pt x="1361931" y="1344597"/>
                </a:lnTo>
                <a:lnTo>
                  <a:pt x="0" y="1344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36979">
            <a:off x="7231309" y="-2524507"/>
            <a:ext cx="5329084" cy="4757419"/>
          </a:xfrm>
          <a:custGeom>
            <a:avLst/>
            <a:gdLst/>
            <a:ahLst/>
            <a:cxnLst/>
            <a:rect l="l" t="t" r="r" b="b"/>
            <a:pathLst>
              <a:path w="5329084" h="4757419">
                <a:moveTo>
                  <a:pt x="0" y="0"/>
                </a:moveTo>
                <a:lnTo>
                  <a:pt x="5329084" y="0"/>
                </a:lnTo>
                <a:lnTo>
                  <a:pt x="5329084" y="4757419"/>
                </a:lnTo>
                <a:lnTo>
                  <a:pt x="0" y="475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42556">
            <a:off x="8951785" y="400160"/>
            <a:ext cx="1888133" cy="1579166"/>
          </a:xfrm>
          <a:custGeom>
            <a:avLst/>
            <a:gdLst/>
            <a:ahLst/>
            <a:cxnLst/>
            <a:rect l="l" t="t" r="r" b="b"/>
            <a:pathLst>
              <a:path w="1888133" h="1579166">
                <a:moveTo>
                  <a:pt x="0" y="0"/>
                </a:moveTo>
                <a:lnTo>
                  <a:pt x="1888132" y="0"/>
                </a:lnTo>
                <a:lnTo>
                  <a:pt x="1888132" y="1579166"/>
                </a:lnTo>
                <a:lnTo>
                  <a:pt x="0" y="1579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81279" y="1763750"/>
            <a:ext cx="3226737" cy="40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4799" spc="-326">
                <a:solidFill>
                  <a:srgbClr val="602E17"/>
                </a:solidFill>
                <a:latin typeface="HK Modular"/>
                <a:ea typeface="HK Modular"/>
                <a:cs typeface="HK Modular"/>
                <a:sym typeface="HK Modular"/>
              </a:rPr>
              <a:t>SOHA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2426997"/>
            <a:ext cx="3289939" cy="3320122"/>
          </a:xfrm>
          <a:custGeom>
            <a:avLst/>
            <a:gdLst/>
            <a:ahLst/>
            <a:cxnLst/>
            <a:rect l="l" t="t" r="r" b="b"/>
            <a:pathLst>
              <a:path w="3289939" h="3320122">
                <a:moveTo>
                  <a:pt x="0" y="0"/>
                </a:moveTo>
                <a:lnTo>
                  <a:pt x="3289939" y="0"/>
                </a:lnTo>
                <a:lnTo>
                  <a:pt x="3289939" y="3320122"/>
                </a:lnTo>
                <a:lnTo>
                  <a:pt x="0" y="3320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2373" y="2347103"/>
            <a:ext cx="498906" cy="643806"/>
          </a:xfrm>
          <a:custGeom>
            <a:avLst/>
            <a:gdLst/>
            <a:ahLst/>
            <a:cxnLst/>
            <a:rect l="l" t="t" r="r" b="b"/>
            <a:pathLst>
              <a:path w="498906" h="643806">
                <a:moveTo>
                  <a:pt x="0" y="0"/>
                </a:moveTo>
                <a:lnTo>
                  <a:pt x="498906" y="0"/>
                </a:lnTo>
                <a:lnTo>
                  <a:pt x="498906" y="643806"/>
                </a:lnTo>
                <a:lnTo>
                  <a:pt x="0" y="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62584" y="2347103"/>
            <a:ext cx="3448274" cy="3479910"/>
          </a:xfrm>
          <a:custGeom>
            <a:avLst/>
            <a:gdLst/>
            <a:ahLst/>
            <a:cxnLst/>
            <a:rect l="l" t="t" r="r" b="b"/>
            <a:pathLst>
              <a:path w="3448274" h="3479910">
                <a:moveTo>
                  <a:pt x="0" y="0"/>
                </a:moveTo>
                <a:lnTo>
                  <a:pt x="3448275" y="0"/>
                </a:lnTo>
                <a:lnTo>
                  <a:pt x="3448275" y="3479910"/>
                </a:lnTo>
                <a:lnTo>
                  <a:pt x="0" y="3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53504" y="2292381"/>
            <a:ext cx="666434" cy="698528"/>
          </a:xfrm>
          <a:custGeom>
            <a:avLst/>
            <a:gdLst/>
            <a:ahLst/>
            <a:cxnLst/>
            <a:rect l="l" t="t" r="r" b="b"/>
            <a:pathLst>
              <a:path w="666434" h="698528">
                <a:moveTo>
                  <a:pt x="0" y="0"/>
                </a:moveTo>
                <a:lnTo>
                  <a:pt x="666434" y="0"/>
                </a:lnTo>
                <a:lnTo>
                  <a:pt x="666434" y="698528"/>
                </a:lnTo>
                <a:lnTo>
                  <a:pt x="0" y="6985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6027038"/>
            <a:ext cx="7071953" cy="3934577"/>
          </a:xfrm>
          <a:custGeom>
            <a:avLst/>
            <a:gdLst/>
            <a:ahLst/>
            <a:cxnLst/>
            <a:rect l="l" t="t" r="r" b="b"/>
            <a:pathLst>
              <a:path w="7071953" h="3934577">
                <a:moveTo>
                  <a:pt x="0" y="0"/>
                </a:moveTo>
                <a:lnTo>
                  <a:pt x="7071953" y="0"/>
                </a:lnTo>
                <a:lnTo>
                  <a:pt x="7071953" y="3934577"/>
                </a:lnTo>
                <a:lnTo>
                  <a:pt x="0" y="3934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313370">
            <a:off x="5780309" y="7749327"/>
            <a:ext cx="2261098" cy="2195321"/>
          </a:xfrm>
          <a:custGeom>
            <a:avLst/>
            <a:gdLst/>
            <a:ahLst/>
            <a:cxnLst/>
            <a:rect l="l" t="t" r="r" b="b"/>
            <a:pathLst>
              <a:path w="2261098" h="2195321">
                <a:moveTo>
                  <a:pt x="0" y="0"/>
                </a:moveTo>
                <a:lnTo>
                  <a:pt x="2261099" y="0"/>
                </a:lnTo>
                <a:lnTo>
                  <a:pt x="2261099" y="2195320"/>
                </a:lnTo>
                <a:lnTo>
                  <a:pt x="0" y="2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904377" y="116719"/>
            <a:ext cx="5085171" cy="3387406"/>
          </a:xfrm>
          <a:custGeom>
            <a:avLst/>
            <a:gdLst/>
            <a:ahLst/>
            <a:cxnLst/>
            <a:rect l="l" t="t" r="r" b="b"/>
            <a:pathLst>
              <a:path w="5085171" h="3387406">
                <a:moveTo>
                  <a:pt x="0" y="0"/>
                </a:moveTo>
                <a:lnTo>
                  <a:pt x="5085171" y="0"/>
                </a:lnTo>
                <a:lnTo>
                  <a:pt x="5085171" y="3387406"/>
                </a:lnTo>
                <a:lnTo>
                  <a:pt x="0" y="338740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00448" y="2103963"/>
            <a:ext cx="6341122" cy="7648284"/>
          </a:xfrm>
          <a:custGeom>
            <a:avLst/>
            <a:gdLst/>
            <a:ahLst/>
            <a:cxnLst/>
            <a:rect l="l" t="t" r="r" b="b"/>
            <a:pathLst>
              <a:path w="6341122" h="7648284">
                <a:moveTo>
                  <a:pt x="0" y="0"/>
                </a:moveTo>
                <a:lnTo>
                  <a:pt x="6341123" y="0"/>
                </a:lnTo>
                <a:lnTo>
                  <a:pt x="6341123" y="7648283"/>
                </a:lnTo>
                <a:lnTo>
                  <a:pt x="0" y="764828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82398" y="7257817"/>
            <a:ext cx="5605602" cy="4806804"/>
          </a:xfrm>
          <a:custGeom>
            <a:avLst/>
            <a:gdLst/>
            <a:ahLst/>
            <a:cxnLst/>
            <a:rect l="l" t="t" r="r" b="b"/>
            <a:pathLst>
              <a:path w="5605602" h="4806804">
                <a:moveTo>
                  <a:pt x="0" y="0"/>
                </a:moveTo>
                <a:lnTo>
                  <a:pt x="5605602" y="0"/>
                </a:lnTo>
                <a:lnTo>
                  <a:pt x="5605602" y="4806804"/>
                </a:lnTo>
                <a:lnTo>
                  <a:pt x="0" y="48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351852" y="3492361"/>
            <a:ext cx="5383572" cy="493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35 years old , from middle classworks as a teacher ,a mother of 2 boys. </a:t>
            </a:r>
          </a:p>
          <a:p>
            <a:pPr algn="ctr">
              <a:lnSpc>
                <a:spcPts val="4890"/>
              </a:lnSpc>
            </a:pPr>
            <a:r>
              <a:rPr lang="en-US" sz="3000" spc="2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sweets lover specially chocolate cakes, spends her free time on facebook and tiktok.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220" y="3009959"/>
            <a:ext cx="2909499" cy="260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Soha needs to plan desserts for family celebrations. She may struggle to find reliable options that fit her vision.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0220" y="7759210"/>
            <a:ext cx="5519938" cy="1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sz="2200" b="1" spc="156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Buyer behaviour:</a:t>
            </a: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Online Ordering &amp; Delivery:</a:t>
            </a:r>
          </a:p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Due to her busy schedule, Soha looks for bakeries that offer easy-to-use online ordering systems and home delivery services.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4599" y="2943284"/>
            <a:ext cx="2909499" cy="149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200" b="1" spc="37">
                <a:solidFill>
                  <a:srgbClr val="5F8D59"/>
                </a:solidFill>
                <a:latin typeface="Poppins Bold"/>
                <a:ea typeface="Poppins Bold"/>
                <a:cs typeface="Poppins Bold"/>
                <a:sym typeface="Poppins Bold"/>
              </a:rPr>
              <a:t>Used platforms:</a:t>
            </a: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Facebook</a:t>
            </a:r>
          </a:p>
          <a:p>
            <a:pPr algn="ctr">
              <a:lnSpc>
                <a:spcPts val="2948"/>
              </a:lnSpc>
            </a:pP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Instagram</a:t>
            </a:r>
          </a:p>
          <a:p>
            <a:pPr algn="ctr">
              <a:lnSpc>
                <a:spcPts val="2948"/>
              </a:lnSpc>
            </a:pPr>
            <a:r>
              <a:rPr lang="en-US" sz="2200" spc="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1932</Words>
  <Application>Microsoft Office PowerPoint</Application>
  <PresentationFormat>Custom</PresentationFormat>
  <Paragraphs>249</Paragraphs>
  <Slides>31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Mango AC</vt:lpstr>
      <vt:lpstr>Calibri</vt:lpstr>
      <vt:lpstr>Poppins Bold</vt:lpstr>
      <vt:lpstr>Poppins</vt:lpstr>
      <vt:lpstr>Canva Sans</vt:lpstr>
      <vt:lpstr>Arial</vt:lpstr>
      <vt:lpstr>Lato Bold</vt:lpstr>
      <vt:lpstr>Canva Sans Bold</vt:lpstr>
      <vt:lpstr>Lato</vt:lpstr>
      <vt:lpstr>HK Modular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cp:lastModifiedBy>HP</cp:lastModifiedBy>
  <cp:revision>3</cp:revision>
  <dcterms:created xsi:type="dcterms:W3CDTF">2006-08-16T00:00:00Z</dcterms:created>
  <dcterms:modified xsi:type="dcterms:W3CDTF">2025-02-24T07:22:03Z</dcterms:modified>
  <dc:identifier>DAGaOaFmbYM</dc:identifier>
</cp:coreProperties>
</file>